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  <p:sldId id="404" r:id="rId149"/>
    <p:sldId id="405" r:id="rId150"/>
    <p:sldId id="406" r:id="rId151"/>
    <p:sldId id="407" r:id="rId152"/>
    <p:sldId id="408" r:id="rId153"/>
    <p:sldId id="409" r:id="rId154"/>
    <p:sldId id="410" r:id="rId155"/>
    <p:sldId id="411" r:id="rId156"/>
    <p:sldId id="412" r:id="rId157"/>
    <p:sldId id="413" r:id="rId158"/>
    <p:sldId id="414" r:id="rId159"/>
    <p:sldId id="415" r:id="rId160"/>
    <p:sldId id="416" r:id="rId161"/>
    <p:sldId id="417" r:id="rId162"/>
    <p:sldId id="418" r:id="rId163"/>
    <p:sldId id="419" r:id="rId164"/>
    <p:sldId id="420" r:id="rId165"/>
    <p:sldId id="421" r:id="rId166"/>
    <p:sldId id="422" r:id="rId167"/>
    <p:sldId id="423" r:id="rId168"/>
    <p:sldId id="424" r:id="rId169"/>
    <p:sldId id="425" r:id="rId170"/>
    <p:sldId id="426" r:id="rId171"/>
    <p:sldId id="427" r:id="rId172"/>
    <p:sldId id="428" r:id="rId173"/>
    <p:sldId id="429" r:id="rId174"/>
    <p:sldId id="430" r:id="rId175"/>
    <p:sldId id="431" r:id="rId176"/>
    <p:sldId id="432" r:id="rId177"/>
    <p:sldId id="433" r:id="rId178"/>
    <p:sldId id="434" r:id="rId179"/>
    <p:sldId id="435" r:id="rId180"/>
    <p:sldId id="436" r:id="rId181"/>
    <p:sldId id="437" r:id="rId182"/>
    <p:sldId id="438" r:id="rId183"/>
    <p:sldId id="439" r:id="rId184"/>
    <p:sldId id="440" r:id="rId185"/>
    <p:sldId id="441" r:id="rId186"/>
    <p:sldId id="442" r:id="rId187"/>
    <p:sldId id="443" r:id="rId188"/>
    <p:sldId id="444" r:id="rId189"/>
    <p:sldId id="445" r:id="rId190"/>
    <p:sldId id="446" r:id="rId191"/>
    <p:sldId id="447" r:id="rId192"/>
    <p:sldId id="448" r:id="rId193"/>
    <p:sldId id="449" r:id="rId194"/>
    <p:sldId id="450" r:id="rId195"/>
    <p:sldId id="451" r:id="rId196"/>
    <p:sldId id="452" r:id="rId197"/>
    <p:sldId id="453" r:id="rId198"/>
    <p:sldId id="454" r:id="rId199"/>
    <p:sldId id="455" r:id="rId200"/>
    <p:sldId id="456" r:id="rId201"/>
    <p:sldId id="457" r:id="rId202"/>
    <p:sldId id="458" r:id="rId203"/>
    <p:sldId id="459" r:id="rId204"/>
    <p:sldId id="460" r:id="rId205"/>
    <p:sldId id="461" r:id="rId206"/>
    <p:sldId id="462" r:id="rId207"/>
  </p:sldIdLst>
  <p:sldSz cx="18288000" cy="10287000"/>
  <p:notesSz cx="6858000" cy="9144000"/>
  <p:embeddedFontLst>
    <p:embeddedFont>
      <p:font typeface="Montserrat Semi-Bold" panose="020B0604020202020204" charset="0"/>
      <p:regular r:id="rId208"/>
    </p:embeddedFont>
    <p:embeddedFont>
      <p:font typeface="Roboto" panose="02000000000000000000" pitchFamily="2" charset="0"/>
      <p:regular r:id="rId209"/>
    </p:embeddedFont>
    <p:embeddedFont>
      <p:font typeface="Roboto Bold" panose="02000000000000000000" charset="0"/>
      <p:regular r:id="rId2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2" d="100"/>
          <a:sy n="62" d="100"/>
        </p:scale>
        <p:origin x="876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tableStyles" Target="tableStyle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font" Target="fonts/font2.fntdata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font" Target="fonts/font3.fntdata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presProps" Target="presProps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viewProps" Target="viewProps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5.png"/><Relationship Id="rId9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959177" y="448160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3" y="0"/>
                </a:lnTo>
                <a:lnTo>
                  <a:pt x="3300123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rot="-5400000">
            <a:off x="-8548881" y="5366242"/>
            <a:ext cx="16230600" cy="5498116"/>
          </a:xfrm>
          <a:custGeom>
            <a:avLst/>
            <a:gdLst/>
            <a:ahLst/>
            <a:cxnLst/>
            <a:rect l="l" t="t" r="r" b="b"/>
            <a:pathLst>
              <a:path w="16230600" h="5498116">
                <a:moveTo>
                  <a:pt x="0" y="0"/>
                </a:moveTo>
                <a:lnTo>
                  <a:pt x="16230600" y="0"/>
                </a:lnTo>
                <a:lnTo>
                  <a:pt x="16230600" y="5498116"/>
                </a:lnTo>
                <a:lnTo>
                  <a:pt x="0" y="54981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5461060" y="3644899"/>
            <a:ext cx="7964649" cy="11938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1" dirty="0" err="1">
                <a:solidFill>
                  <a:srgbClr val="833633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6999" b="1" dirty="0">
                <a:solidFill>
                  <a:srgbClr val="833633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09919" y="5295900"/>
            <a:ext cx="11898027" cy="7620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 dirty="0" err="1">
                <a:solidFill>
                  <a:srgbClr val="833633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Função</a:t>
            </a:r>
            <a:r>
              <a:rPr lang="en-US" sz="4500" b="1" dirty="0">
                <a:solidFill>
                  <a:srgbClr val="833633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4500" b="1" dirty="0" err="1">
                <a:solidFill>
                  <a:srgbClr val="833633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r>
              <a:rPr lang="en-US" sz="4500" b="1" dirty="0">
                <a:solidFill>
                  <a:srgbClr val="833633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4500" b="1" dirty="0" err="1">
                <a:solidFill>
                  <a:srgbClr val="833633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Responsábilidade</a:t>
            </a:r>
            <a:endParaRPr lang="en-US" sz="4500" b="1" dirty="0">
              <a:solidFill>
                <a:srgbClr val="833633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78103"/>
            <a:ext cx="13021465" cy="54399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83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Fiscal é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elo entre a gestão operacional e os demais mecanismos de controle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Sua presença assegura que:</a:t>
            </a:r>
          </a:p>
          <a:p>
            <a:pPr marL="561341" lvl="1" indent="-280670" algn="just">
              <a:lnSpc>
                <a:spcPts val="483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falhas de gestão sejam detectadas antes de gerar prejuízos</a:t>
            </a:r>
          </a:p>
          <a:p>
            <a:pPr marL="561341" lvl="1" indent="-280670" algn="just">
              <a:lnSpc>
                <a:spcPts val="483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 processo decisório respeite marcos legais e boas práticas</a:t>
            </a:r>
          </a:p>
          <a:p>
            <a:pPr marL="561341" lvl="1" indent="-280670" algn="just">
              <a:lnSpc>
                <a:spcPts val="483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 confiança na previdência própria seja fortalecida</a:t>
            </a:r>
          </a:p>
          <a:p>
            <a:pPr algn="just">
              <a:lnSpc>
                <a:spcPts val="483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Para isso, o conselheiro precisa entender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seu papel estratégico e atuar com independência técnica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Ao longo do curso, vamos aprofundar essa perspectiva para que o Conselho deixe de ser uma formalidade e se consolide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instrumento ativo de proteção ao interesse público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636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Um Elo Estratégico da Governança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trabalho preventivo se realiza pela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 contínua e crítica de documentos financeiros e atuariais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base técnica e foco institucional.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Balancetes e relatórios contábeis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Demonstrativos atuariais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 projeções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Documentos da execução orçamentária e financeira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Busca por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sinais de inconsistência, omissão ou risco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Observação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fragilidades nos controles internos e aderência às normas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Instrumentos do Controle Preventivo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8807"/>
            <a:ext cx="13021465" cy="5939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92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Ao agir preventivamente, o Conselho Fiscal cumpre sua missão institucional e reforça os pilares da boa administração pública.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Fortalece os princípios da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legalidade, economicidade e integridade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Mitiga riscos como:</a:t>
            </a:r>
          </a:p>
          <a:p>
            <a:pPr marL="1122681" lvl="2" indent="-374227" algn="just">
              <a:lnSpc>
                <a:spcPts val="5928"/>
              </a:lnSpc>
              <a:buFont typeface="Arial"/>
              <a:buChar char="⚬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Aplicações indevidas de recursos</a:t>
            </a:r>
          </a:p>
          <a:p>
            <a:pPr marL="1122681" lvl="2" indent="-374227" algn="just">
              <a:lnSpc>
                <a:spcPts val="5928"/>
              </a:lnSpc>
              <a:buFont typeface="Arial"/>
              <a:buChar char="⚬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Desequilíbrios atuariais ignorados</a:t>
            </a:r>
          </a:p>
          <a:p>
            <a:pPr marL="1122681" lvl="2" indent="-374227" algn="just">
              <a:lnSpc>
                <a:spcPts val="5928"/>
              </a:lnSpc>
              <a:buFont typeface="Arial"/>
              <a:buChar char="⚬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Despesas sem cobertura ou fora do orçamento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Evita prejuízos estruturais antes que se concretizem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27581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Resultados e Impactos da Atuação Preventiva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8807"/>
            <a:ext cx="13021465" cy="5186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92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Os pareceres do Conselho Fiscal, quando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consistentes e embasados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influenciam positivamente os demais órgãos decisórios.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Instrumentos de orientação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não apenas crítica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Permitem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ajustes de rota antecipados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Reforçam a qualidade e a responsabilidade das decisões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Conselho Fiscal não substitui a gestão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mas a complementa com um olhar independente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Pareceres Técnicos e Decisões Responsáveis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8807"/>
            <a:ext cx="13021465" cy="5186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92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Atuar com foco em riscos é mais do que uma prática técnica — é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institucional de zelo e responsabilidade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os recursos públicos.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Identificação de riscos potenciais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mesmo sem indícios claros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Compreensão dos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impactos das decisões sobre o RPPS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Proposição de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medidas corretivas e reuniões extraordinárias, se necessário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Contribuição decisiva para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confiança dos segurados e segurança jurídica do regime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27581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Compromisso com a Governança Preventiva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94297" y="4584001"/>
            <a:ext cx="18382297" cy="5744468"/>
          </a:xfrm>
          <a:custGeom>
            <a:avLst/>
            <a:gdLst/>
            <a:ahLst/>
            <a:cxnLst/>
            <a:rect l="l" t="t" r="r" b="b"/>
            <a:pathLst>
              <a:path w="18382297" h="5744468">
                <a:moveTo>
                  <a:pt x="0" y="0"/>
                </a:moveTo>
                <a:lnTo>
                  <a:pt x="18382297" y="0"/>
                </a:lnTo>
                <a:lnTo>
                  <a:pt x="18382297" y="5744468"/>
                </a:lnTo>
                <a:lnTo>
                  <a:pt x="0" y="57444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3537702" y="3600450"/>
            <a:ext cx="11212596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 do Conselheiro Fiscal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8807"/>
            <a:ext cx="13021465" cy="5186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92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Ser conselheiro fiscal no RPPS é assumir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compromisso institucional com o interesse público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A função ultrapassa o aspecto técnico e envolve responsabilidade real sobre o destino do regime.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Exige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conduta compatível com os princípios da administração pública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Representa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dever com a legalidade, a transparência e o zelo pelos recursos públicos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 com foco no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interesse coletivo, não pessoal ou político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Responsabilidade: Mais que um Cargo Técnico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responsabilidade do conselheiro é exercida tanto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individualmente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— nas decisões e manifestações pessoais — quanto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coletivamente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nas deliberações do Conselho Fiscal.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omissão ou negligência individual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pode gerar responsabilização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Participar de decisões sem análise crítica pode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caracterizar conivência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responde pelo que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faz, deixa de fazer e consente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Dimensões da Responsabilidade: Individual e Coletiva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no Conselho Fiscal, quando realizada sem o devido cuidado, pode gerar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consequências administrativas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civis e até penais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caso haja omissão ou aprovação de atos irregulares.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 administrativa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infrações funcionais ou disciplinares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 civil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danos causados ao patrimônio público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 penal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participação ou conivência com atos ilícitos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proteção está na atuação técnica e na documentação das ações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Implicações Legais da Função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melhor forma de proteção para o conselheiro é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ação técnica, preventiva e devidamente registrada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É a prática que mostra a diligência e isenta de responsabilidade indevida.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Elaborar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manifestações técnicas claras e objetivas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Registrar pareceres, divergências e recomendações de forma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documentada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Participar ativamente das reuniões e manter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crítica e construtiva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Buscar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capacitação contínua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para fortalecer a fundamentação técnica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Como se Proteger Institucionalmente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objetivo deste módulo não é gerar medo, mas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construir consciência institucional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sobre o papel vital do conselheiro. Sua atuação pode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prevenir perdas e proteger o RPPS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inércia pode comprometer o regime e gerar responsabilização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ação fundamentada protege o conselheiro e o patrimônio público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Responsabilidade não é sobre culpa — é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sobre compromisso e prevenção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é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agente de proteção e integridade institucional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Consciência do Papel e Evitar a Inércia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87858"/>
            <a:ext cx="13021465" cy="4812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7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do Conselho Fiscal no RPPS se sustenta sobre dois pilares fundamentais: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natureza fiscalizadora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 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independência funcional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Esses princípios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orientam a conduta institucional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colegiado, conferindo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legitimidade e valor estratégico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ao seu trabalho. Com base neles, o Conselho exerce controle técnico e jurídico sobre a administração do regime, assegurando que os recursos previdenciários sejam bem geridos.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636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Dois Pilares da Atuação do Conselho Fiscal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35007"/>
            <a:ext cx="13021465" cy="5775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12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natureza colegiada do Conselho Fiscal não anula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 pessoal de cada conselheiro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Pelo contrário, amplia a exigência de uma conduta proativa, crítica e fundamentada, especialmente no contexto sensível do RPPS.</a:t>
            </a:r>
          </a:p>
          <a:p>
            <a:pPr marL="561341" lvl="1" indent="-280670" algn="just">
              <a:lnSpc>
                <a:spcPts val="512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responde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individualmente por suas manifestações, omissões ou conivências</a:t>
            </a:r>
          </a:p>
          <a:p>
            <a:pPr marL="561341" lvl="1" indent="-280670" algn="just">
              <a:lnSpc>
                <a:spcPts val="512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colegialidade das decisões exige participação ativa e posicionamento técnico claro</a:t>
            </a:r>
          </a:p>
          <a:p>
            <a:pPr marL="561341" lvl="1" indent="-280670" algn="just">
              <a:lnSpc>
                <a:spcPts val="512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Lidar com recursos públicos e direitos previdenciários exige rigor, zelo e transparência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051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Responsabilidade: Individual e Colegiada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responsabilidade individual se concretiza em cada ato funcional do conselheiro: analisar documentos, participar das reuniões, se posicionar com fundamento e assinar pareceres de forma consciente.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Deixar de se manifestar diante de irregularidades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pode configurar omissão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Assinar parecer sem análise prévia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fragiliza o controle e expõe à responsabilização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abstenção sistemática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compromete o colegiado e a governança do RPPS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responsabilidade pessoal independe de cargo de chefia ou função de destaque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que caracteriza a responsabilidade individual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caráter coletivo das decisões exige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ambiente deliberativo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técnico e transparente, onde cada conselheiro possa expressar suas convicções e se resguardar legalmente.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voto divergente deve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registrado formalmente em ata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construção de posicionamentos precisa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fundamentada tecnicamente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colegialidade não pode ser desculpa para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conformismo ou passividade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formalização das decisões protege tanto o conselheiro quanto a instituição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responsabilidade no contexto colegiado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8807"/>
            <a:ext cx="13021465" cy="5932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98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responsabilização do conselheiro pode ocorrer em diferentes esferas e depende da gravidade e consequência da falha. A única forma segura de atuação é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ação diligente, ética e documentada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598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Pode haver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 administrativa, civil e penal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conforme o caso</a:t>
            </a:r>
          </a:p>
          <a:p>
            <a:pPr marL="561341" lvl="1" indent="-280670" algn="just">
              <a:lnSpc>
                <a:spcPts val="598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deve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conhecer os limites da função e os riscos da omissão</a:t>
            </a:r>
          </a:p>
          <a:p>
            <a:pPr marL="561341" lvl="1" indent="-280670" algn="just">
              <a:lnSpc>
                <a:spcPts val="598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 proteção está na conduta transparente, fundamentada e institucionalizada</a:t>
            </a:r>
          </a:p>
          <a:p>
            <a:pPr marL="561341" lvl="1" indent="-280670" algn="just">
              <a:lnSpc>
                <a:spcPts val="598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Assumir a função no Conselho Fiscal é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exercer uma missão pública, não apenas simbólica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Riscos de responsabilização e prevenção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44532"/>
            <a:ext cx="13021465" cy="5683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9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de um conselheiro fiscal no RPPS exige muito mais do que boa vontade: requer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compromisso funcional com princípios que estruturam toda a administração pública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Diligência, lealdade e legalidade não são apenas virtudes esperadas — são obrigações essenciais no exercício da função.</a:t>
            </a:r>
          </a:p>
          <a:p>
            <a:pPr marL="561341" lvl="1" indent="-280670" algn="just">
              <a:lnSpc>
                <a:spcPts val="5096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Os três deveres orientam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conduta do conselheiro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perante os documentos, decisões e responsabilidades</a:t>
            </a:r>
          </a:p>
          <a:p>
            <a:pPr marL="561341" lvl="1" indent="-280670" algn="just">
              <a:lnSpc>
                <a:spcPts val="5096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Sua observância é condição para garantir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eficiência, integridade e legitimidade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Conselho Fiscal</a:t>
            </a:r>
          </a:p>
          <a:p>
            <a:pPr marL="561341" lvl="1" indent="-280670" algn="just">
              <a:lnSpc>
                <a:spcPts val="5096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violação desses deveres pode implicar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responsabilização funcional e institucional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Diligência, Lealdade e Legalidade: Fundamentos da Função Fiscalizadora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11182"/>
            <a:ext cx="13021465" cy="5571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2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diligência é o cuidado técnico e a atenção crítica permanente diante dos atos da unidade gestora e dos documentos analisados. O conselheiro diligente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atua com preparo, responsabilidade e compromisso com a verdade.</a:t>
            </a:r>
          </a:p>
          <a:p>
            <a:pPr marL="561341" lvl="1" indent="-280670" algn="just">
              <a:lnSpc>
                <a:spcPts val="642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Estuda com profundidade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documentos contábeis, financeiros e atuariais</a:t>
            </a:r>
          </a:p>
          <a:p>
            <a:pPr marL="561341" lvl="1" indent="-280670" algn="just">
              <a:lnSpc>
                <a:spcPts val="642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aprova pareceres prontos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ou documentos não compreendidos</a:t>
            </a:r>
          </a:p>
          <a:p>
            <a:pPr marL="561341" lvl="1" indent="-280670" algn="just">
              <a:lnSpc>
                <a:spcPts val="642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se omite diante de inconsistências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erros ou lacunas</a:t>
            </a:r>
          </a:p>
          <a:p>
            <a:pPr marL="561341" lvl="1" indent="-280670" algn="just">
              <a:lnSpc>
                <a:spcPts val="642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Busca aprimoramento contínuo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para exercer sua função com competência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051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dever de diligência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77857"/>
            <a:ext cx="13021465" cy="5711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lealdade exige do conselheiro um vínculo ético com o interesse público e com os segurados do regime, e não com a gestão ou com conveniências pessoais. Ela fortalece o caráter institucional do colegiado.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Age com fidelidade ao propósito do RPPS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e não para agradar colegas ou dirigentes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Manifesta-se tecnicamente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mesmo quando está em minoria ou contraria expectativas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Denuncia irregularidades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quando necessário, com coragem e responsabilidade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Não se omite por receio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desgaste institucional ou político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9575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dever de lealdade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legalidade é o limite que define o que o conselheiro pode ou não pode fazer. Sua atuação deve estar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estritamente alinhada ao ordenamento jurídico vigente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sem subjetividades ou flexibilizações indevidas.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 com base na Constituição,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Lei 9.717/1998, resoluções e normas locais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emite parecer favorável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a atos ilegais ou práticas irregulares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Registra formalmente impropriedades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ou desvios legais, com clareza e objetividade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Respeita a legalidade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barreira de proteção ao RPPS e ao próprio conselheiro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dever de legalidade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15957"/>
            <a:ext cx="13021465" cy="5942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0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Diligência, lealdade e legalidade são 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pilares indissociáveis da atuação do Conselho Fiscal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Juntos, sustentam a credibilidade institucional do colegiado e a segurança jurídica de seus membros.</a:t>
            </a:r>
          </a:p>
          <a:p>
            <a:pPr marL="561341" lvl="1" indent="-280670" algn="just">
              <a:lnSpc>
                <a:spcPts val="530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Legitimam as ações do Conselho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 protegem seus integrantes</a:t>
            </a:r>
          </a:p>
          <a:p>
            <a:pPr marL="561341" lvl="1" indent="-280670" algn="just">
              <a:lnSpc>
                <a:spcPts val="530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Blindam o RPPS contra pressões externas ou interesses indevidos</a:t>
            </a:r>
          </a:p>
          <a:p>
            <a:pPr marL="561341" lvl="1" indent="-280670" algn="just">
              <a:lnSpc>
                <a:spcPts val="530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Garantem que a fiscalização seja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técnica, transparente e orientada ao interesse público</a:t>
            </a:r>
          </a:p>
          <a:p>
            <a:pPr marL="561341" lvl="1" indent="-280670" algn="just">
              <a:lnSpc>
                <a:spcPts val="530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Representam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mínimo necessário para quem aceita a missão de zelar pelo futuro previdenciário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051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 três deveres como base da conduta ética e responsável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0628"/>
            <a:ext cx="13021465" cy="626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3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 exercício da função no Conselho Fiscal do RPPS, o conselheiro não é responsável apenas pelos atos que pratica, mas também pelos que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deixa de praticar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O silêncio, a superficialidade ou a conivência podem ter impactos diretos na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governança, credibilidade e sustentabilidade do regime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413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Omissões podem parecer inofensivas, mas comprometem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controle e abrem espaço para irregularidades</a:t>
            </a:r>
          </a:p>
          <a:p>
            <a:pPr marL="561341" lvl="1" indent="-280670" algn="just">
              <a:lnSpc>
                <a:spcPts val="413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Atuar com descuido ou descompromisso não reduz a responsabilidade —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caracteriza negligência</a:t>
            </a:r>
          </a:p>
          <a:p>
            <a:pPr marL="561341" lvl="1" indent="-280670" algn="just">
              <a:lnSpc>
                <a:spcPts val="413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Ignorar irregularidades ou compactuar com desvios representa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quebra grave de dever funcional</a:t>
            </a:r>
          </a:p>
          <a:p>
            <a:pPr marL="561341" lvl="1" indent="-280670" algn="just">
              <a:lnSpc>
                <a:spcPts val="413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deve estar ciente de que sua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ativa ou omissa tem consequências diretas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Riscos da omissão, negligência e conivência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830733"/>
            <a:ext cx="13021465" cy="5525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1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Fiscal exerce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função de controle interno especializado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que vai além da simples leitura de documentos. Ele deve:</a:t>
            </a:r>
          </a:p>
          <a:p>
            <a:pPr marL="561341" lvl="1" indent="-280670" algn="just">
              <a:lnSpc>
                <a:spcPts val="491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Examinar balancetes, demonstrações contábeis, relatórios de investimentos e documentos orçamentários</a:t>
            </a:r>
          </a:p>
          <a:p>
            <a:pPr marL="561341" lvl="1" indent="-280670" algn="just">
              <a:lnSpc>
                <a:spcPts val="491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Analisar demonstrativos atuariais e indicadores de sustentabilidade</a:t>
            </a:r>
          </a:p>
          <a:p>
            <a:pPr marL="561341" lvl="1" indent="-280670" algn="just">
              <a:lnSpc>
                <a:spcPts val="491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Verificar a legalidade, consistência e conformidade das informações apresentadas</a:t>
            </a:r>
          </a:p>
          <a:p>
            <a:pPr marL="561341" lvl="1" indent="-280670" algn="just">
              <a:lnSpc>
                <a:spcPts val="491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Emitir pareceres com base técnica e responsabilidade institucional</a:t>
            </a:r>
          </a:p>
          <a:p>
            <a:pPr algn="just">
              <a:lnSpc>
                <a:spcPts val="491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fiscalização envolve análise crítica e juízo técnico, não apenas conferência de números.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636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Natureza Fiscalizadora do Conselho</a:t>
            </a: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62528"/>
            <a:ext cx="13021465" cy="6349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7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omissão ocorre quando o conselheiro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exerce seu dever de fiscalização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seja deixando de participar ativamente, de examinar documentos ou de se manifestar em situações relevantes.</a:t>
            </a:r>
          </a:p>
          <a:p>
            <a:pPr marL="561341" lvl="1" indent="-280670" algn="just">
              <a:lnSpc>
                <a:spcPts val="4576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Abstenção frequente nas reuniões e votações pode configurar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conduta institucionalmente lesiva</a:t>
            </a:r>
          </a:p>
          <a:p>
            <a:pPr marL="561341" lvl="1" indent="-280670" algn="just">
              <a:lnSpc>
                <a:spcPts val="4576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falta de manifestação diante de falhas ou irregularidades pode ser interpretada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quebra de dever funcional</a:t>
            </a:r>
          </a:p>
          <a:p>
            <a:pPr marL="561341" lvl="1" indent="-280670" algn="just">
              <a:lnSpc>
                <a:spcPts val="4576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Omissão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enfraquece o colegiado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contribui para o descontrole da gestão previdenciária</a:t>
            </a:r>
          </a:p>
          <a:p>
            <a:pPr marL="561341" lvl="1" indent="-280670" algn="just">
              <a:lnSpc>
                <a:spcPts val="4576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Mesmo o silêncio pode ser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responsabilizável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especialmente se resultar em prejuízo ao RPPS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9575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Omissão: quando o silêncio compromete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329178"/>
            <a:ext cx="13021465" cy="5936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95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negligência se manifesta pela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atuação desatenta, apressada ou superficial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sem o devido zelo ou preparo para analisar os documentos e acompanhar as ações da gestão.</a:t>
            </a:r>
          </a:p>
          <a:p>
            <a:pPr marL="561341" lvl="1" indent="-280670" algn="just">
              <a:lnSpc>
                <a:spcPts val="595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Assinar pareceres sem ler é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falha grave e recorrente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em casos de responsabilização</a:t>
            </a:r>
          </a:p>
          <a:p>
            <a:pPr marL="561341" lvl="1" indent="-280670" algn="just">
              <a:lnSpc>
                <a:spcPts val="595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Faltas frequentes e desinteresse técnico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enfraquecem o papel fiscalizador</a:t>
            </a:r>
          </a:p>
          <a:p>
            <a:pPr marL="561341" lvl="1" indent="-280670" algn="just">
              <a:lnSpc>
                <a:spcPts val="595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Ignorar alertas de assessorias técnicas ou não verificar dados compromete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confiabilidade da análise</a:t>
            </a:r>
          </a:p>
          <a:p>
            <a:pPr marL="561341" lvl="1" indent="-280670" algn="just">
              <a:lnSpc>
                <a:spcPts val="595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não precisa ser especialista, mas deve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buscar explicações e agir com responsabilidade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051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Negligência: a fiscalização descuidada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24428"/>
            <a:ext cx="13021465" cy="61443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1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conivência representa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nível mais grave de comprometimento da função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Ocorre quando o conselheiro, mesmo ciente de erros ou irregularidades,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escolhe se calar ou colaborar passivamente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49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conivência pode indicar ato doloso, especialmente se houver favorecimento, ganho pessoal ou interesse político</a:t>
            </a:r>
          </a:p>
          <a:p>
            <a:pPr marL="561341" lvl="1" indent="-280670" algn="just">
              <a:lnSpc>
                <a:spcPts val="49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Endossar ações sabidamente irregulares pode configurar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prevaricação ou improbidade</a:t>
            </a:r>
          </a:p>
          <a:p>
            <a:pPr marL="561341" lvl="1" indent="-280670" algn="just">
              <a:lnSpc>
                <a:spcPts val="49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que não denuncia o que sabe incorre 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grave violação funcional</a:t>
            </a:r>
          </a:p>
          <a:p>
            <a:pPr marL="561341" lvl="1" indent="-280670" algn="just">
              <a:lnSpc>
                <a:spcPts val="49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Compactuar com desvios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deslegitima o Conselho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expõe todos os membros a riscos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Conivência: quando o erro é endossado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348228"/>
            <a:ext cx="13021465" cy="6435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Omissão, negligência e conivência não são apenas falhas éticas — são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condutas que geram responsabilidade objetiva e subjetiva em várias esferas.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Administrativa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afastamento, responsabilização funcional, inabilitação para cargos públicos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Civil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ressarcimento ao erário com possibilidade de uso do patrimônio pessoal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Penal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enquadramento por omissão de dever legal, prevaricação, improbidade ou outros crimes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Atuar no Conselho Fiscal exige coragem institucional e compromisso com a integridade do regime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As consequências da inação ou do alinhamento irregular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62528"/>
            <a:ext cx="13021465" cy="6247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Exercer a função de conselheiro fiscal no RPPS envolve mais do que conhecimento técnico. Trata-se de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compromisso legal e institucional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em que a omissão ou o descuido podem gerar consequências nas esferas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administrativa, civil e penal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acionadas de forma independente.</a:t>
            </a:r>
          </a:p>
          <a:p>
            <a:pPr marL="561341" lvl="1" indent="-280670" algn="just">
              <a:lnSpc>
                <a:spcPts val="455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responsabilidade do conselheiro não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depende apenas de dolo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— pode decorrer de omissão ou negligência</a:t>
            </a:r>
          </a:p>
          <a:p>
            <a:pPr marL="561341" lvl="1" indent="-280670" algn="just">
              <a:lnSpc>
                <a:spcPts val="455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exige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registros consistentes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postura crítica e alinhamento com os princípios da legalidade</a:t>
            </a:r>
          </a:p>
          <a:p>
            <a:pPr marL="561341" lvl="1" indent="-280670" algn="just">
              <a:lnSpc>
                <a:spcPts val="455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colegialidade não elimina a responsabilidade individual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conselheiro</a:t>
            </a:r>
          </a:p>
          <a:p>
            <a:pPr marL="561341" lvl="1" indent="-280670" algn="just">
              <a:lnSpc>
                <a:spcPts val="455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Voto divergente ou abstenção motivada devem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registrados formalmente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como forma de proteção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 além da técnica: três esferas de implicação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14903"/>
            <a:ext cx="13021465" cy="6324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7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Na esfera administrativa, o conselheiro pode responder por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infrações funcionais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ainda que não tenha praticado atos ilícitos diretamente.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Processos disciplinares podem ser instaurados por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descumprimento de normas legais ou regimentais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Exemplos de faltas: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ausência em reuniões, desleixo na análise de documentos, assinatura de pareceres sem leitura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Penalidades incluem desde advertência até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inabilitação para função pública em colegiados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Falhas administrativas também podem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repercutir negativamente na carreira do servidor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051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Implicações na esfera administrativa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14903"/>
            <a:ext cx="13021465" cy="6324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7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responsabilidade civil está relacionada aos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danos causados ao patrimônio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do RPPS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mesmo que o conselheiro não tenha agido com má-fé.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pode ser condenado 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ressarcir o erário solidariamente com outros agentes públicos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responsabilidade independe de dolo —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negligência ou imprudência também geram obrigação de indenizar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Fundamentos legais estão na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Lei de Improbidade e no Direito Administrativo Brasileiro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ausência de ação quando havia o dever de agir pode ser considerada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conduta omissiva danosa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8109915" cy="4990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Implicações na esfera civil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14903"/>
            <a:ext cx="13021465" cy="5686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7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Quando a omissão ou ação do conselheiro ultrapassa os limites administrativos e configura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crime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há implicações penais sérias.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Omissão dolosa pode ser enquadrada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prevaricação, condescendência criminosa ou corrupção passiva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Assinar parecer com ciência de erro grave pode configurar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falsidade ideológica ou favorecimento ilícito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participação em esquema ou a omissão dolosa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pode resultar em sanções criminais severas</a:t>
            </a:r>
          </a:p>
          <a:p>
            <a:pPr marL="561341" lvl="1" indent="-280670" algn="just">
              <a:lnSpc>
                <a:spcPts val="507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do conselheiro deve sempre prezar pela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integridade e transparência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Implicações na esfera penal</a:t>
            </a: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melhor defesa do conselheiro é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proativa, ética e técnica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registros documentais que demonstrem diligência e autonomia.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É essencial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registrar manifestações, votos divergentes e recomendações formais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responsabilidade é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individual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mesmo em decisões coletivas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ausência de posicionamento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isenta de responsabilização futura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Atuar com firmeza e consciência protege tanto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RPPS quanto o conselheiro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9575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proteção começa na postura</a:t>
            </a: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7219"/>
            <a:ext cx="13021465" cy="571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do conselheiro fiscal não se resume ao conteúdo das decisões, mas também à forma como elas são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registradas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É por meio da documentação formal que ele comprova sua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diligência, autonomia técnica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compromisso com a fiscalização.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registro de presença é essencial — ausências injustificadas podem ser interpretadas como omissão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Participar sem se manifestar nas atas dificulta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comprovação de postura ativa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atas devem refletir contribuições, votos, dúvidas e manifestações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dos conselheiros, especialmente em temas sensíveis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importância dos registros na proteção do conselheiro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830733"/>
            <a:ext cx="13021465" cy="62758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6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Para que sua fiscalização seja efetiva, o Conselho precisa atuar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autonomia técnica e independência funcional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Isso significa:</a:t>
            </a:r>
          </a:p>
          <a:p>
            <a:pPr marL="561341" lvl="1" indent="-280670" algn="just">
              <a:lnSpc>
                <a:spcPts val="49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Ausência de subordinação hierárquica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à unidade gestora, Conselho Administrativo ou Comitê de Investimentos</a:t>
            </a:r>
          </a:p>
          <a:p>
            <a:pPr marL="561341" lvl="1" indent="-280670" algn="just">
              <a:lnSpc>
                <a:spcPts val="49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Liberdade para emitir pareceres e manifestações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inclusive quando contrários à gestão</a:t>
            </a:r>
          </a:p>
          <a:p>
            <a:pPr marL="561341" lvl="1" indent="-280670" algn="just">
              <a:lnSpc>
                <a:spcPts val="49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Deliberação própria com base na legislação e no interesse público</a:t>
            </a:r>
          </a:p>
          <a:p>
            <a:pPr algn="just">
              <a:lnSpc>
                <a:spcPts val="496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independência não impede a articulação com outros órgãos, mas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preserva a autoridade e a legitimidade técnica do Conselho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algn="just">
              <a:lnSpc>
                <a:spcPts val="5642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636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Independência Funcional e Técnica</a:t>
            </a: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7219"/>
            <a:ext cx="13021465" cy="499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que discorda ou não se sente seguro para votar tem o dever de registrar sua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posição de forma formal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voto em separado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é uma ferramenta legítima de proteção técnica e institucional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abstenção motivada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quando bem fundamentada, demonstra prudência e responsabilidade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Manifestar discordância por escrito não afronta o colegiado — é um sinal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zelo e maturidade institucional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Voto divergente e abstenção motivada</a:t>
            </a: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7219"/>
            <a:ext cx="13021465" cy="571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Fiscal deve ir além da detecção de ilegalidades e contribuir para o fortalecimento da governança por meio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recomendações técnicas e preventivas.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Recomendações podem apontar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riscos, fragilidades ou tendências que comprometam o RPPS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Devem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objetivas, fundamentadas e documentadas por escrito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registro de envio e recebimento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Reforçam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atuação preventiva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demonstram o compromisso com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sustentabilidade do regime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Recomendações formais: uma atuação preventiva</a:t>
            </a: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7219"/>
            <a:ext cx="13021465" cy="571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documentação bem organizada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protege o conselheiro e assegura a continuidade das ações do colegiado ao longo dos mandatos.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Manter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pastas digitais ou físicas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atas, pareceres, votos, correspondências e recomendações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Facilita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auditorias, prestação de contas e defesa institucional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em caso de questionamentos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transparência registrada fortalece tanto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conselheiro quanto a credibilidade do colegiado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Organização documental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como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ferramenta de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segurança</a:t>
            </a:r>
            <a:endParaRPr lang="en-US" sz="3000" b="1" dirty="0">
              <a:solidFill>
                <a:srgbClr val="000000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verdadeira proteção do conselheiro está em sua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atuação responsável, tecnicamente fundamentada e bem documentada.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Boas intenções não bastam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é preciso agir com método, coragem e prudência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registro formal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das ações é a principal ferramenta de defesa institucional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Agir com coerência e integridade garante a segurança do conselheiro 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preserva o RPPS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7881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Conselheiro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Segurança baseada em conduta técnica e postura ativa</a:t>
            </a: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94297" y="4584001"/>
            <a:ext cx="18382297" cy="5744468"/>
          </a:xfrm>
          <a:custGeom>
            <a:avLst/>
            <a:gdLst/>
            <a:ahLst/>
            <a:cxnLst/>
            <a:rect l="l" t="t" r="r" b="b"/>
            <a:pathLst>
              <a:path w="18382297" h="5744468">
                <a:moveTo>
                  <a:pt x="0" y="0"/>
                </a:moveTo>
                <a:lnTo>
                  <a:pt x="18382297" y="0"/>
                </a:lnTo>
                <a:lnTo>
                  <a:pt x="18382297" y="5744468"/>
                </a:lnTo>
                <a:lnTo>
                  <a:pt x="0" y="57444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3537702" y="3600450"/>
            <a:ext cx="11212596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Boas Práticas para um Conselho Fiscal Eficiente</a:t>
            </a: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72469"/>
            <a:ext cx="13021465" cy="59513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78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eficiente do Conselho Fiscal depende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realização periódica de reuniões,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pauta definida previamente e documentos disponibilizados com antecedência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Essa estrutura garante que os trabalhos não sejam improvisados, mas conduzidos com preparo e responsabilidade.</a:t>
            </a:r>
          </a:p>
          <a:p>
            <a:pPr marL="561341" lvl="1" indent="-280670" algn="just">
              <a:lnSpc>
                <a:spcPts val="478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frequência das reuniões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deve ser compatível com o volume de documentos e a complexidade da gestão</a:t>
            </a:r>
          </a:p>
          <a:p>
            <a:pPr marL="561341" lvl="1" indent="-280670" algn="just">
              <a:lnSpc>
                <a:spcPts val="478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 em tempo hábil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 balancetes e relatórios é essencial para a efetividade da fiscalização</a:t>
            </a:r>
          </a:p>
          <a:p>
            <a:pPr marL="561341" lvl="1" indent="-280670" algn="just">
              <a:lnSpc>
                <a:spcPts val="478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antecedência na entrega dos materiais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permite melhor compreensão dos dados e preparação técnica do conselheiro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95577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Boas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um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Eficiente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Organização e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regularidade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: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fundamentos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eficiência</a:t>
            </a:r>
            <a:endParaRPr lang="en-US" sz="3000" b="1" dirty="0">
              <a:solidFill>
                <a:srgbClr val="000000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7219"/>
            <a:ext cx="13021465" cy="5711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definição prévia da pauta contribui para reuniões mais produtivas, onde o foco está nos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temas crítico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 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nas questões relevantes à fiscalização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pauta clara e objetiva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permite ao conselheiro estudar previamente e formular dúvidas pertinentes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Evita reuniões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improvisadas, superficiais ou apressadas,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que comprometem o controle técnico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Qualifica o debate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fortalece o papel institucional do colegiado</a:t>
            </a:r>
          </a:p>
          <a:p>
            <a:pPr algn="just">
              <a:lnSpc>
                <a:spcPts val="5772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pt-BR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  <a:endParaRPr lang="en-US" sz="3000" b="1" dirty="0">
              <a:solidFill>
                <a:srgbClr val="000000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7219"/>
            <a:ext cx="13021465" cy="5711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Além da preparação, é fundamental que todas as ações do Conselho estejam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formalmente documentadas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reforçando a segurança jurídica e a responsabilidade de seus membros.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convocações devem conter data, hora e assinatura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preferencialmente com protocolo de recebimento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registro de presença nas atas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comprova o cumprimento do dever funcional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criação de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histórico institucional robusto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fortalece o Conselho e protege seus integrantes em auditorias e eventuais questionamentos.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Registros e histórico institucional: proteção e transparência</a:t>
            </a: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06908"/>
            <a:ext cx="13021465" cy="5379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214"/>
              </a:lnSpc>
            </a:pP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Para que o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Fiscal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regularidade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,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credibilidade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segurança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jurídica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é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essencial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adotar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uma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rotina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mínima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funcionamento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Essa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estrutura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precisa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garantir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continuidade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das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ações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, o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respeito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aos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prazos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legais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e 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rastreabilidade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das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decisões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organização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permite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planejar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antecedência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cumprir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obrigações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legais</a:t>
            </a:r>
            <a:endParaRPr lang="en-US" sz="26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previsibilidade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assegura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que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documentos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serão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analisados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dentro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dos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prazos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corretos</a:t>
            </a:r>
            <a:endParaRPr lang="en-US" sz="26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formal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confere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valor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jurídico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institucional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atuação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fiscalizatória</a:t>
            </a:r>
            <a:endParaRPr lang="en-US" sz="26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Estrutura mínima para funcionamento eficaz</a:t>
            </a: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06908"/>
            <a:ext cx="13021465" cy="5379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21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definição de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calendário anual de reuniões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alinhado aos ciclos de prestação de contas da unidade gestora, é fundamental para que o Conselho atue de forma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proativa e preventiva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calendário deve considerar 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prazos de entrega de balancetes, relatórios e auditorias.</a:t>
            </a: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Garante que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 técnica ocorra antes de decisões críticas serem tomadas.</a:t>
            </a: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Demonstra diligência institucional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 reforça a legitimidade do colegiado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Planejamento anual e cumprimento de prazos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73583"/>
            <a:ext cx="13021465" cy="55665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64"/>
              </a:lnSpc>
            </a:pP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independência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funcional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exige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também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ética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responsável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dos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conselheiros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Isso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implica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</a:p>
          <a:p>
            <a:pPr marL="561341" lvl="1" indent="-280670" algn="just">
              <a:lnSpc>
                <a:spcPts val="5564"/>
              </a:lnSpc>
              <a:buFont typeface="Arial"/>
              <a:buChar char="•"/>
            </a:pP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Resistência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pressões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políticas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ou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internas</a:t>
            </a:r>
            <a:endParaRPr lang="en-US" sz="2600" b="1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marL="561341" lvl="1" indent="-280670" algn="just">
              <a:lnSpc>
                <a:spcPts val="5564"/>
              </a:lnSpc>
              <a:buFont typeface="Arial"/>
              <a:buChar char="•"/>
            </a:pP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Imparcialidade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nas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julgamentos</a:t>
            </a:r>
            <a:endParaRPr lang="en-US" sz="2600" b="1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marL="561341" lvl="1" indent="-280670" algn="just">
              <a:lnSpc>
                <a:spcPts val="5564"/>
              </a:lnSpc>
              <a:buFont typeface="Arial"/>
              <a:buChar char="•"/>
            </a:pP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Comprometimento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com 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legalidade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, 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transparência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e 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sustentabilidade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do RPPS</a:t>
            </a:r>
          </a:p>
          <a:p>
            <a:pPr algn="just">
              <a:lnSpc>
                <a:spcPts val="5564"/>
              </a:lnSpc>
            </a:pP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Mesmo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que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suas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conclusões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contrariem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interesses da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gestão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o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deve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apontar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fragilidades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recomendar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correções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sempre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em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nome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interesse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coletivo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e da boa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governança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previdenciária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560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Compromisso com o Interesse Público</a:t>
            </a: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06908"/>
            <a:ext cx="13021465" cy="4598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21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clareza na pauta e a antecedência na entrega de materiais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são indispensáveis para uma atuação técnica e fundamentada dos conselheiros.</a:t>
            </a: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 pautas devem ser objetivas, organizadas e entregues com tempo hábil.</a:t>
            </a: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Devem vir acompanhadas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documentação correspondente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respeitando o princípio da publicidade.</a:t>
            </a: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Essa prática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viabiliza o preparo técnico e evita deliberações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superficiais.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definida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preparo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técnico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: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qualidade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reunião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Pautas bem definidas e envio prévio de documentos</a:t>
            </a: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06908"/>
            <a:ext cx="13021465" cy="4598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21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Durante as reuniões, é imprescindível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lavratura de atas bem redigidas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todas as manifestações e votos registrados de forma clara e formal.</a:t>
            </a: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 atas devem conter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deliberações, votos vencidos e manifestações técnicas relevantes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Têm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valor jurídico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protegem o colegiado em auditorias e apurações futuras.</a:t>
            </a:r>
          </a:p>
          <a:p>
            <a:pPr marL="561341" lvl="1" indent="-280670" algn="just">
              <a:lnSpc>
                <a:spcPts val="621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Representam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registro oficial da fiscalização exercida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reforçando a transparência.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Atas estruturadas e registro fiel das deliberações</a:t>
            </a: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56182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Além das reuniões formais, é recomendável manter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cronograma interno de revisões,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prazos definidos para análise, emissão de pareceres e acompanhamento de providências.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Ajuda a evitar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atuação reativa e apressada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diante de urgências.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Cria uma dinâmica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trabalho sistemática e planejada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Estimula o Conselho a atuar de forma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preventiva, técnica e contínua.</a:t>
            </a:r>
          </a:p>
          <a:p>
            <a:pPr algn="just">
              <a:lnSpc>
                <a:spcPts val="6214"/>
              </a:lnSpc>
            </a:pPr>
            <a:endParaRPr lang="en-US" sz="2600" b="1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Cronograma interno e cultura preventiva</a:t>
            </a: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parecer emitido pelo Conselho Fiscal não é uma formalidade: é um instrumento técnico que pode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influenciar decisões, orientar órgãos colegiados e evidenciar responsabilidades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Por isso, exige análise criteriosa e estruturação cuidadosa, com foco na legalidade, clareza e utilidade institucional.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Deve ser mais que um endosso: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precisa refletir análise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crítica dos documentos.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Fundamenta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recomendações e posicionamentos do colegiado.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Pode ser utilizado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instrumento de responsabilização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em casos de falhas.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importância do parecer técnico no RPPS</a:t>
            </a: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Todo parecer deve ter como base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 objetiva e técnica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dos documentos, confrontando os dados apresentados com as normas aplicáveis ao RPPS.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Analisar com atenção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balancetes, relatórios, demonstrativos e auditorias.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Identificar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conformidades, inconsistências, omissões ou fragilidades.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Evitar repetir o conteúdo da gestão: o parecer deve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formular juízo técnico independente.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Análise técnica como ponto de partida</a:t>
            </a: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Um parecer bem elaborado deve seguir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lógica argumentativa clara e estruturada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permitindo compreensão rápida e fundamentada da posição do Conselho.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Introdução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contextualização do documento e escopo da análise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Descrição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pontos principais observados de forma sintética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 crítica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fundamentos que sustentam o posicionamento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Conclusão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manifestação favorável, com ressalvas ou desfavorável, com ou sem recomendações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Estrutura recomendada do parecer</a:t>
            </a: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 recomendações devem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específicas, viáveis e direcionadas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à correção ou aperfeiçoamento da gestão, permitindo seu monitoramento posterior.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Evitar generalizações: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claro quanto à medida proposta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Relacionar cada recomendação a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achado ou risco identificado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Permitir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acompanhamento futuro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 adoção (ou não) das sugestões feitas.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Recomendações objetivas e acompanhamento</a:t>
            </a: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Todo parecer precisa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registrado em ata e protocolado formalmente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junto aos demais órgãos do RPPS, reforçando sua legitimidade e valor técnico.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Assentar o parecer em ata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garantindo rastreabilidade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Protocolar na unidade gestora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em colegiados competentes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Reforça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transparência e a responsabilidade institucional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Conselho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Validade institucional e registro formal</a:t>
            </a: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adoção de uma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metodologia clara e padronizada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na elaboração de pareceres fortalece a atuação do Conselho Fiscal como órgão técnico e preventivo, comprometido com a governança e o interesse público.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Promove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seriedade e coerência nas manifestações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Reduz riscos e fortalece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credibilidade do colegiado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Contribui diretamente para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melhoria da governança previdenciária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Fortalecimento da atuação do Conselho</a:t>
            </a: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eficácia do Conselho Fiscal depende de uma atuação que vá além da análise pontual de documentos. É preciso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acompanhar continuamente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a gestão previdenciária e estruturar a atuação com base em um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planejamento anual consistente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função fiscalizadora exige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vigilância constante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atuação organizada.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foco deve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preventivo e não apenas corretivo.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Monitoramento contínuo + planejamento anual =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controle eficiente e técnico.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 além dos pareceres pontuais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97383"/>
            <a:ext cx="13021465" cy="470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Fiscal não é um órgão opcional criado por vontade local. Sua existência e funcionamento têm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base jurídica sólida em normas federais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que compõem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arcabouço legal da governança do RPPS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algn="just">
              <a:lnSpc>
                <a:spcPts val="63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Compreender essas normas é fundamental para que os conselheiros atuem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clareza sobre seus limites e atribuições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e com respaldo para exercer sua função com legitimidade.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560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Fundamento Legal e Institucional</a:t>
            </a: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monitoramento contínuo consiste na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 sistemática e regular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dos dados e documentos que evidenciem o cumprimento das obrigações da unidade gestora, sem interferir na gestão.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Acompanhar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fluxos orçamentários, contábeis, atuariais e financeiros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Avaliar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boletins mensais, extratos, relatórios gerenciais e contabilidade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Identificar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sinais precoces de risco, desvio ou descumprimento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que é o monitoramento contínuo</a:t>
            </a: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Esse acompanhamento permite ao Conselho atuar de forma proativa, evitando que falhas se consolidem e contribuindo com o equilíbrio do RPPS.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Detectar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descompassos entre planejamento e execução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Realizar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questionamentos formais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base em evidências.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Reforçar o papel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controle preventivo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técnico do colegiado.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Benefícios do acompanhamento sistemático</a:t>
            </a: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deve elaborar, no início do exercício,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plano anual de trabalho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cronograma de ações, temas prioritários e integração com o ciclo orçamentário e de investimentos.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Definir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agenda de reuniões ordinárias e extraordinárias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Estabelecer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temas e documentos prioritários para análise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Planejar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momentos de articulação com demais órgãos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RPPS.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Planejamento de atuação anual</a:t>
            </a: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Planejar não é engessar. É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garantir agilidade, foco e institucionalidade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nas ações do Conselho, com clareza de objetivos e prazos.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Reduz riscos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omissões e personalismos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Organiza o trabalho de forma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estratégica e coerente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Dá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respaldo técnico e legitimidade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à atuação fiscalizadora.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Vantagens do planejamento estruturado</a:t>
            </a: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plano de atuação deve ser construído com base em eventos e prazos relevantes da gestão pública e da política de investimentos do RPPS.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Prazos legais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para envio de documentos obrigatórios.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Fases do ciclo orçamentário e financeiro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RPPS.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Períodos de avaliação da política de investimentos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 cálculo atuarial.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que considerar ao montar o plano</a:t>
            </a: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complexidade do RPPS exige mais do que o cumprimento formal das atribuições legais. Consultar especialistas e atuar em sinergia com os órgãos de controle fortalece a função fiscalizadora do Conselho.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Discernimento técnico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é essencial para juízos críticos bem fundamentados.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Consultar especialistas é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boa prática de governança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não uma delegação.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responsabilidade permanece com o Conselho, mas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embasamento se amplia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importância da atuação técnica qualificada</a:t>
            </a: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Diversos temas ultrapassam o domínio tradicional dos conselheiros fiscais e requerem apoio técnico externo ou interno para uma análise segura e legítima.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Solvência atuarial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 risco de ativos complexos exigem respaldo técnico.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Mensuração de riscos, compliance contábil e passivos contingentes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demandam apoio especializado.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uso de especialistas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qualifica os pareceres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reduz o risco de erro.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Por que consultar especialistas?</a:t>
            </a: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consulta deve seguir critérios objetivos e estar registrada formalmente, reforçando o zelo institucional e a transparência da atuação do Conselho.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Buscar apoio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auditorias, consultorias, assessorias e pareceres técnicos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Documentar as consultas 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relacioná-las à decisão tomada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Garantir que as recomendações estejam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alinhadas ao interesse público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Como utilizar apoio especializado com responsabilidade</a:t>
            </a: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deve manter relacionamento estruturado com o controle interno e a auditoria, promovendo sinergia sem confusão de funções.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Compartilhamento de agendas de risco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 indicadores de controle.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Acompanhamento conjunto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 recomendações e pontos críticos.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Atuação coordenada fortalece o controle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preventivo e institucional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Colaboração com controle interno e auditoria</a:t>
            </a: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Transições de gestão, crises e mudanças estruturais demandam respostas qualificadas e articuladas entre os órgãos de controle e o Conselho Fiscal.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Apoio técnico e colaboração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minimizam riscos decisórios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Fortalece a capacidade de resposta diante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desafios estruturais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Garante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legitimidade, coerência e proteção ao interesse coletivo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Relevância da colaboração em cenários críticos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97383"/>
            <a:ext cx="13021465" cy="470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Constituição Federal, em seu artigo 40, determina que os regimes próprios sejam organizados de forma a garantir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equilíbrio financeiro e atuarial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algn="just">
              <a:lnSpc>
                <a:spcPts val="63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Esse objetivo só pode ser alcançado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mecanismos de controle institucionalizados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É nesse contexto que se justifica a presença do Conselho Fiscal: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fiscalizar com profundidade, regularidade e responsabilidade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assegurando a sustentabilidade do regime.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560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Constituição Federal e o Equilíbrio Atuarial</a:t>
            </a:r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Fiscal que atua com abertura ao diálogo técnico e articulação institucional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eleva o nível da governança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fortalece sua função pública.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Constrói pontes institucionais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 reforça o papel do controle.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 de forma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integrada, técnica e legítima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Prepara o colegiado para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atuação proativa e resolutiva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0820846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Pauta definida e preparo técnico: qualidade da reunião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Uma postura colaborativa e preventiva</a:t>
            </a: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94297" y="4584001"/>
            <a:ext cx="18382297" cy="5744468"/>
          </a:xfrm>
          <a:custGeom>
            <a:avLst/>
            <a:gdLst/>
            <a:ahLst/>
            <a:cxnLst/>
            <a:rect l="l" t="t" r="r" b="b"/>
            <a:pathLst>
              <a:path w="18382297" h="5744468">
                <a:moveTo>
                  <a:pt x="0" y="0"/>
                </a:moveTo>
                <a:lnTo>
                  <a:pt x="18382297" y="0"/>
                </a:lnTo>
                <a:lnTo>
                  <a:pt x="18382297" y="5744468"/>
                </a:lnTo>
                <a:lnTo>
                  <a:pt x="0" y="57444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2595679" y="3774376"/>
            <a:ext cx="13002346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 de Caso: Atuação do Conselho Fiscal diante de uma situação crítica no RPPS</a:t>
            </a: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Durante reunião ordinária para análise do 1º trimestre, o Conselho Fiscal do RPPS de São Vicente da Serra iniciou a leitura dos documentos financeiros com atenção técnica. A princípio, tudo parecia sob controle.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Receitas previdenciárias regulares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tanto patronais quanto dos segurados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Rendimentos das aplicações modestos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mas dentro do cronograma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Nenhum s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inal evidente de alerta imediato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nas receitas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21485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Início da análise: uma manhã em São Vicente da Serra</a:t>
            </a:r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função fiscalizadora vai além da análise de entradas: exige vigilância sobre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como os recursos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são aplicados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Ao examinar a execução orçamentária, surgiram os primeiros indícios de desequilíbrio.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Gastos administrativos acima de 40%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limite legal permitido para o ano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teto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2% da receita corrente líquida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já comprometido em apenas três meses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Falta de justificativas técnicas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ausência de comunicação prévia ao Conselho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50619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Sinais de alerta: execução orçamentária</a:t>
            </a:r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relatório de investimentos revelou uma situação ainda mais preocupante: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10% do patrimônio do RPPS exposto a um único fundo de crédito privado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por meio de diversos fundos com a mesma concentração.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Exposição cruzada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gerando concentração oculta e preocupante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Rentabilidade inferior à meta atuarial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comprometendo o desempenho global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Violação do princípio da diversificação, previsto na Política de Investimentos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50619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Risco oculto nos investimentos</a:t>
            </a:r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soma entre gastos administrativos excessivos e concentração indevida dos investimentos desenhava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quadro crítico e multifacetado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repercussões legais, financeiras e atuariais.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Risco de desenquadramento orçamentário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possíveis implicações legais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Risco atuarial e financeiro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impacto potencial no equilíbrio do plano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Ausência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transparência e justificativas claras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por parte da gestão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50619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cenário consolidado de risco</a:t>
            </a: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Diante dos fatos, o papel do Conselho Fiscal deixava de ser apenas técnico e passava a exigir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ação concreta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base na responsabilidade institucional de defesa do regime previdenciário.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Não bastava analisar: era preciso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agir com firmeza e fundamentação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momento pedia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técnica, diligente e independente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do Conselho se tornava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determinante para preservar o equilíbrio do RPPS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4069014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Exigência de ação imediata</a:t>
            </a:r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6457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leitura dos documentos revelou que, já no 1º trimestre, o RPPS consumira mais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40% do limite anual permitido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para despesas administrativas. A extrapolação do teto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2% da receita corrente líquida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tornava-se uma consequência quase certa, caso nenhuma medida fosse adotada.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Descompasso entre ritmo de gastos e limite legal estabelecido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Violação direta à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Portaria MTP nº 1.467/2022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riscos jurídicos e contábeis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Potencial para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rejeição das contas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apontamentos e responsabilização pessoal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Alerta sobre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erosão silenciosa da gestão fiscal do regime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4069014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Excesso de despesas administrativas</a:t>
            </a: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segundo achado foi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concentração de aproximadamente 10% do patrimônio total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em um mesmo fundo de crédito privado de risco médio, configurando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exposição cruzada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pouco visível.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Diversos fundos da carteira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alocação no mesmo ativo final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Exposição total contrariando os princípios da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diversificação e segurança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Afronta à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Resolução CMN nº 4.963/2021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à Política de Investimentos do RPPS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Rentabilidade inferior à meta atuarial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prejudicando o desempenho da carteira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7665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Exposição concentrada nos investimentos</a:t>
            </a: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Manter elevada exposição a um fundo com baixo desempenho compromete diretamente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 capacidade de cumprir obrigações futuras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 regime. A escolha (ou omissão) gerava risco técnico e institucional.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Possível necessidade futura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aumento de contribuições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ou uso de reservas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Incompatibilidade com o dever fiduciário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ente gestor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Ato técnico que revela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fragilidade na gestão da carteira previdenciária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Aumenta a exposição do RPPS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choques concentrados e perda de liquidez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8427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Risco atuarial e vulnerabilidade institucional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97383"/>
            <a:ext cx="13021465" cy="5508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18"/>
              </a:lnSpc>
            </a:pP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Lei nº 9.717/1998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estabelece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as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regras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gerais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para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organização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dos RPPS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reforça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obrigatoriedade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existência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órgãos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colegiados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controle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deliberação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incluindo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o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Fiscal. Com 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inclusão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artigo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8º-B, a lei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passou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exigir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</a:p>
          <a:p>
            <a:pPr marL="561341" lvl="1" indent="-280670" algn="just">
              <a:lnSpc>
                <a:spcPts val="6318"/>
              </a:lnSpc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que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conselheiros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sejam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servidores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efetivos</a:t>
            </a:r>
            <a:endParaRPr lang="en-US" sz="2600" b="1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marL="561341" lvl="1" indent="-280670" algn="just">
              <a:lnSpc>
                <a:spcPts val="6318"/>
              </a:lnSpc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que se 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observe 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vedação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conflitos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de interesse</a:t>
            </a:r>
          </a:p>
          <a:p>
            <a:pPr marL="561341" lvl="1" indent="-280670" algn="just">
              <a:lnSpc>
                <a:spcPts val="6318"/>
              </a:lnSpc>
              <a:buFont typeface="Arial"/>
              <a:buChar char="•"/>
            </a:pP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que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haja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capacitação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prévia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obrigatória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para o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exercício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função</a:t>
            </a:r>
            <a:endParaRPr lang="en-US" sz="26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just">
              <a:lnSpc>
                <a:spcPts val="6318"/>
              </a:lnSpc>
            </a:pPr>
            <a:endParaRPr lang="en-US" sz="26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713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 nº 9.717/1998 e a Criação dos Colegiados</a:t>
            </a: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terceiro problema foi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ausência de memória de cálculo, avaliação de impacto ou pareceres técnicos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que justificassem as decisões da gestão, minando a transparência.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Nenhuma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documentação formal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sobre gastos ou alocação de recursos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Prejudica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rastreabilidade e o controle eficaz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pelo Conselho Fiscal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Dificulta a apuração de responsabilidades em caso de prejuízos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Compromete os pilares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transparência e da boa governança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5379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Falta de justificativas técnicas</a:t>
            </a: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Esses três achados — gastos excessivos, concentração de investimentos e ausência de justificativas —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configuram um cenário de risco concreto e sistêmico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para o RPPS.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Desenquadramento legal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repercussões administrativas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Risco de perda financeira com impacto atuarial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no equilíbrio do plano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Fragilidade institucional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que afeta a reputação e a confiança dos segurados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Comprometimento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sustentabilidade previdenciária de longo prazo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3855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Conjunto de riscos interligados</a:t>
            </a:r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0101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Diante desse contexto, o Conselho Fiscal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poderia adotar uma postura passiva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A inércia, ainda que travestida de prudência, configuraria negligência funcional.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Conselheiro responde por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ações e omissões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conforme Portaria MTP nº 1.467/2022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Possibilidade de responsabilização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administrativa, civil e penal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fiscalização deve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técnica, ativa e preventiva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proteção do RPPS depende da firmeza do Conselho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diante dos riscos identificados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309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omissão também gera responsabilidade</a:t>
            </a: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46729"/>
            <a:ext cx="13021465" cy="5711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Para garantir que a resposta do Conselho Fiscal fosse efetiva e responsável, foi adotado um modelo de atuação baseado em análise técnica, cooperação institucional e rigor documental. O foco era transformar o diagnóstico em ação preventiva, com respaldo normativo e metodológico.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Atuação fundamentada no plano de ação anual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 Conselho Fiscal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Método estruturado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foco 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prevenção e responsabilidade técnica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Articulação interinstitucional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outros órgãos do RPPS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propositiva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sem abrir mão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independência funcional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7665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 Técnica e Metódica</a:t>
            </a: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Uma das primeiras medidas foi comparar o cenário atual com os exercícios anteriores. O objetivo era identificar padrões de comportamento nas despesas e nas decisões de investimento, buscando sinais de reincidência ou agravamento.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 de balancetes e relatórios orçamentários dos últimos 3 anos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Verificação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sazonalidade das despesas administrativas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Comparação com 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limites legais da Portaria MTP nº 1.467/2022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Avaliação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evolução da exposição àquele fundo de crédito privado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5379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Análise Comparativa com Exercícios Anteriores</a:t>
            </a: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6254"/>
            <a:ext cx="13021465" cy="5639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confrontou a política vigente com a composição real da carteira de investimentos, para verificar a aderência aos parâmetros legais e prudenciais. Mesmo com aparente regularidade técnica, havia descompassos relevantes.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Revisão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Política de Investimentos aprovada pelo Conselho Administrativo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Verificação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aderência ao perfil de risco do RPPS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Identificação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exposição consolidada acima do prudente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apesar do enquadramento individual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Descumprimento das diretrizes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diversificação e mitigação de riscos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690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Confronto com a Política de Investimentos</a:t>
            </a: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 base nas inconsistências identificadas, o Conselho encaminhou um ofício com perguntas objetivas e solicitação de documentação complementar, buscando justificar as decisões da gestão.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Cobrança de justificativas formais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para o excesso de despesas administrativas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Pedido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pareceres técnicos sobre os investimentos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exposição cruzada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Solicitação de memória de cálculo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estudos e plano de ajuste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Prazos definidos para resposta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registro formal de protocolo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7665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Solicitação de Esclarecimentos à Unidade Gestora</a:t>
            </a:r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Além de analisar os dados, o Conselho buscou ampliar sua base técnica com o apoio de outros órgãos, reforçando a legitimidade e o alcance da fiscalização.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Acionamento do Controle Interno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pedido de parecer contábil e orçamentário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Consulta ao Comitê de Investimentos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sobre a estrutura e os riscos da carteira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Verificação cruzada de informações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as áreas técnicas do RPPS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Construção de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relatório robusto, fundamentado e institucionalmente legítimo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6141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Apoio Técnico e Cooperação Institucional</a:t>
            </a:r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84829"/>
            <a:ext cx="13021465" cy="5348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3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 base nas análises consolidadas, o Conselho Fiscal elaborou um parecer técnico, claro e objetivo, assumindo seu papel como instância de controle e orientação institucional. O documento seguiu critérios formais e funcionais, reforçando a autoridade do colegiado.</a:t>
            </a:r>
          </a:p>
          <a:p>
            <a:pPr marL="561341" lvl="1" indent="-280670" algn="just">
              <a:lnSpc>
                <a:spcPts val="533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Redigido de forma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objetiva, técnica e tempestiva</a:t>
            </a:r>
          </a:p>
          <a:p>
            <a:pPr marL="561341" lvl="1" indent="-280670" algn="just">
              <a:lnSpc>
                <a:spcPts val="533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Linguagem acessível,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rigor jurídico e clareza institucional</a:t>
            </a:r>
          </a:p>
          <a:p>
            <a:pPr marL="561341" lvl="1" indent="-280670" algn="just">
              <a:lnSpc>
                <a:spcPts val="533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Serviu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instrumento de controle e guia prático para a gestão</a:t>
            </a:r>
          </a:p>
          <a:p>
            <a:pPr marL="561341" lvl="1" indent="-280670" algn="just">
              <a:lnSpc>
                <a:spcPts val="533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Estruturado com base 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diagnóstico consolidado e metodologia clara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4617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Elaboração Técnica e Responsável do Relatório</a:t>
            </a:r>
          </a:p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84829"/>
            <a:ext cx="13021465" cy="5348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3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relatório contextualizou os documentos analisados e detalhou os problemas identificados, indicando riscos concretos para o equilíbrio financeiro e para a regularidade da gestão.</a:t>
            </a:r>
          </a:p>
          <a:p>
            <a:pPr marL="561341" lvl="1" indent="-280670" algn="just">
              <a:lnSpc>
                <a:spcPts val="533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Contextualização completa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dos documentos analisados</a:t>
            </a:r>
          </a:p>
          <a:p>
            <a:pPr marL="561341" lvl="1" indent="-280670" algn="just">
              <a:lnSpc>
                <a:spcPts val="533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Risco iminente de descumprimento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limite legal de despesas administrativas</a:t>
            </a:r>
          </a:p>
          <a:p>
            <a:pPr marL="561341" lvl="1" indent="-280670" algn="just">
              <a:lnSpc>
                <a:spcPts val="533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Desenquadramento técnico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 Política de Investimentos</a:t>
            </a:r>
          </a:p>
          <a:p>
            <a:pPr marL="561341" lvl="1" indent="-280670" algn="just">
              <a:lnSpc>
                <a:spcPts val="533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Concentração excessiva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em fundo de crédito privado com rentabilidade abaixo da meta atuarial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309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Principais Achados e Alertas Técnicos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92633"/>
            <a:ext cx="13021465" cy="5275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0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Portaria nº 1.467/2022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regulamenta a atuação dos órgãos colegiados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nos RPPS. Ela define:</a:t>
            </a:r>
          </a:p>
          <a:p>
            <a:pPr marL="561341" lvl="1" indent="-280670" algn="just">
              <a:lnSpc>
                <a:spcPts val="530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critérios de composição, requisitos, impedimentos e prazos de mandato</a:t>
            </a:r>
          </a:p>
          <a:p>
            <a:pPr marL="561341" lvl="1" indent="-280670" algn="just">
              <a:lnSpc>
                <a:spcPts val="530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regras sobre capacitação técnica, desligamentos automáticos e registro das reuniões</a:t>
            </a:r>
          </a:p>
          <a:p>
            <a:pPr marL="561341" lvl="1" indent="-280670" algn="just">
              <a:lnSpc>
                <a:spcPts val="530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condições para pagamento de jeton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quando autorizado por lei local</a:t>
            </a:r>
          </a:p>
          <a:p>
            <a:pPr algn="just">
              <a:lnSpc>
                <a:spcPts val="530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Trata-se da norma que organiza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dinâmica prática do funcionamento do Conselho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detalhando suas obrigações administrativas e operacionais.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636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Portaria MTP nº 1.467/2022</a:t>
            </a: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8629"/>
            <a:ext cx="13021465" cy="5376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16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Diante dos achados, o parecer apresentou orientações claras e viáveis, com foco em reequilíbrio financeiro, diversificação da carteira e alinhamento ao perfil atuarial do RPPS.</a:t>
            </a:r>
          </a:p>
          <a:p>
            <a:pPr marL="561341" lvl="1" indent="-280670" algn="just">
              <a:lnSpc>
                <a:spcPts val="616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Revisão imediata de contratos e despesas administrativas</a:t>
            </a:r>
          </a:p>
          <a:p>
            <a:pPr marL="561341" lvl="1" indent="-280670" algn="just">
              <a:lnSpc>
                <a:spcPts val="616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Replanejamento orçamentário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para evitar novos excessos</a:t>
            </a:r>
          </a:p>
          <a:p>
            <a:pPr marL="561341" lvl="1" indent="-280670" algn="just">
              <a:lnSpc>
                <a:spcPts val="616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Redistribuição dos ativos da carteira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para garantir diversificação</a:t>
            </a:r>
          </a:p>
          <a:p>
            <a:pPr marL="561341" lvl="1" indent="-280670" algn="just">
              <a:lnSpc>
                <a:spcPts val="616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Revisão da Política de Investimentos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foco no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perfil atuarial do passivo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3855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Recomendações Diretas e Fundamentadas</a:t>
            </a:r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manifestação foi formalmente aprovada e distribuída, com prazos de resposta e procedimentos de acompanhamento para garantir efetividade e rastreabilidade.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Aprovado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por unanimidade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pelos conselheiros presentes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Encaminhado ao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Conselho Administrativo, unidade gestora e Comitê de Investimentos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Recomendação de reavaliação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cenário 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30 dias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Registro completo em ata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protocolo no Controle Interno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309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Formalização, Deliberação e Encaminhamentos</a:t>
            </a: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Mais do que apontar problemas, o relatório gerou impacto institucional, fortalecendo o controle, prevenindo responsabilizações e promovendo ajustes na governança do RPPS.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Parecer tornou-se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marco técnico e institucional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Base legal e operacional para correções de rumo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na gestão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Prevenção de riscos maiores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reforço à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proteção do patrimônio previdenciário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Elevação do padrão de governança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mitigação de riscos de responsabilização futura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33855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Estudo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Caso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Efeitos Institucionais do Parecer</a:t>
            </a:r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94297" y="4584001"/>
            <a:ext cx="18382297" cy="5744468"/>
          </a:xfrm>
          <a:custGeom>
            <a:avLst/>
            <a:gdLst/>
            <a:ahLst/>
            <a:cxnLst/>
            <a:rect l="l" t="t" r="r" b="b"/>
            <a:pathLst>
              <a:path w="18382297" h="5744468">
                <a:moveTo>
                  <a:pt x="0" y="0"/>
                </a:moveTo>
                <a:lnTo>
                  <a:pt x="18382297" y="0"/>
                </a:lnTo>
                <a:lnTo>
                  <a:pt x="18382297" y="5744468"/>
                </a:lnTo>
                <a:lnTo>
                  <a:pt x="0" y="57444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2538022" y="3600450"/>
            <a:ext cx="13211956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à Atuação do Conselho Fiscal no RPPS</a:t>
            </a:r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37204"/>
            <a:ext cx="13021465" cy="57906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82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adoção de inteligência artificial no setor público deve respeitar os princípios constitucionais, a legalidade e a função pública. No Conselho Fiscal do RPPS, seu uso requer responsabilidade técnica, transparência e alinhamento à finalidade institucional da fiscalização.</a:t>
            </a:r>
          </a:p>
          <a:p>
            <a:pPr marL="561341" lvl="1" indent="-280670" algn="just">
              <a:lnSpc>
                <a:spcPts val="582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substitui o julgamento técnico humano</a:t>
            </a:r>
          </a:p>
          <a:p>
            <a:pPr marL="561341" lvl="1" indent="-280670" algn="just">
              <a:lnSpc>
                <a:spcPts val="582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Deve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instrumento de apoio à fiscalização, nunca um atalho decisório</a:t>
            </a:r>
          </a:p>
          <a:p>
            <a:pPr marL="561341" lvl="1" indent="-280670" algn="just">
              <a:lnSpc>
                <a:spcPts val="582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uso de IA exige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aderência estrita à legalidade e à finalidade pública</a:t>
            </a:r>
          </a:p>
          <a:p>
            <a:pPr marL="561341" lvl="1" indent="-280670" algn="just">
              <a:lnSpc>
                <a:spcPts val="582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Toda aplicação deve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documentada e rastreável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Introdução: IA no Controle Público e no Conselho Fiscal</a:t>
            </a:r>
          </a:p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Mesmo com recursos avançados, a IA não elimina a necessidade do conselheiro atuar com análise crítica e fundamentação. O uso da tecnologia deve reforçar a decisão técnica, e não encobrir falhas ou terceirizar responsabilidades.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Decisão permanece humana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IA é apenas apoio, nunca substituição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deve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validar os dados e entender os critérios da ferramenta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Pareceres com base em 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devem ser compreensíveis e fundamentados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responsabilidade funcional é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indelegável e intransferível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 Técnica e Julgamento Humano</a:t>
            </a:r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deve operar de forma compreensível, auditável e justificável. O Conselho Fiscal não pode aceitar análises “caixa preta”, que geram conclusões sem clareza sobre sua origem e lógica.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Resultados precisam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explicáveis e auditáveis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deve saber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quais variáveis foram utilizadas e como foram ponderadas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Evitar o determinismo algorítmico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onde a máquina “decide” por conta própria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Transparência algorítmica é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pré-requisito para a legitimidade do uso da IA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Transparência Algorítmica e Explicabilidade</a:t>
            </a: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É essencial garantir que os processos com IA sejam registrados, versionados e alinhados com a LGPD. O Conselho Fiscal lida com dados sensíveis, e o uso da tecnologia deve respeitar o sigilo, a ética e o interesse público.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Rastreabilidade total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das análises realizadas com 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Cumprimento da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Lei Geral de Proteção de Dados (LGPD)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Proibição de usos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viesados, discriminatórios ou intimidatórios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deve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ética, segura e orientada pelo bem coletivo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Rastreabilidade, Ética e Proteção de Dados</a:t>
            </a:r>
          </a:p>
        </p:txBody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37204"/>
            <a:ext cx="13021465" cy="5863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Toda tecnologia utilizada na fiscalização deve obedecer aos princípios do art. 37 da Constituição Federal. A IA só tem validade se estiver alinhada à legalidade, impessoalidade, moralidade, publicidade e eficiência.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Legalidade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uso só dentro dos limites permitidos por lei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Impessoalidade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dados tratados de forma neutra, sem favorecimentos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Moralidade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ferramentas éticas e orientadas ao interesse público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Publicidade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metodologias conhecidas e auditáveis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Eficiência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ganho real de qualidade na atuação do Conselho Fiscal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Princípios Constitucionais e Eficiência</a:t>
            </a:r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37204"/>
            <a:ext cx="13021465" cy="5863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inteligência artificial já pode ser aplicada de forma concreta na rotina do Conselho Fiscal do RPPS, especialmente para análise de documentos, identificação de padrões de risco e qualificação dos pareceres. A seguir, destacamos aplicações práticas que reforçam a atuação técnica, preventiva e eficiente do colegiado.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substitui a decisão humana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mas oferece suporte técnico relevante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Possibilita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triagem, alerta, análise comparativa e elaboração de relatórios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Reforça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eficiência e tempestividade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 fiscalização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Deve ser usada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transparência, responsabilidade e supervisão institucional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IA como Apoio à Função Fiscalizadora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54533"/>
            <a:ext cx="13021465" cy="5714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4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Constituição Federal, Lei nº 9.717/1998 e Portaria nº 1.467/2022 formam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tripé jurídico que sustenta o Conselho Fiscal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Esse conjunto normativo:</a:t>
            </a:r>
          </a:p>
          <a:p>
            <a:pPr marL="561341" lvl="1" indent="-280670" algn="just">
              <a:lnSpc>
                <a:spcPts val="574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legitima sua existência</a:t>
            </a:r>
          </a:p>
          <a:p>
            <a:pPr marL="561341" lvl="1" indent="-280670" algn="just">
              <a:lnSpc>
                <a:spcPts val="574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define atribuições, direitos e responsabilidades</a:t>
            </a:r>
          </a:p>
          <a:p>
            <a:pPr marL="561341" lvl="1" indent="-280670" algn="just">
              <a:lnSpc>
                <a:spcPts val="574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confere respaldo técnico e legal à sua atuação</a:t>
            </a:r>
          </a:p>
          <a:p>
            <a:pPr algn="just">
              <a:lnSpc>
                <a:spcPts val="574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conhecimento dessas normas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é apenas teórico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é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essencial para que o conselheiro exerça seu papel com segurança, clareza e firmeza institucional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algn="just">
              <a:lnSpc>
                <a:spcPts val="5746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560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Um Tripé Jurídico para o Conselho Fiscal</a:t>
            </a:r>
          </a:p>
        </p:txBody>
      </p: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pode automatizar a leitura de documentos como balancetes, DRAA, relatórios de execução orçamentária e de investimentos, facilitando a detecção de inconsistências.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Destaca variações incomuns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 despesas e receitas entre períodos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Sinaliza saldos bancários inconsistentes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entre balancetes e extratos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Identifica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incongruências entre execução orçamentária e plano atuarial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Aponta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ausência de justificativas relevantes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nas notas explicativas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Triagem Inteligente de Documentos Técnicos</a:t>
            </a:r>
          </a:p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pode acompanhar de forma contínua indicadores estratégicos de sustentabilidade, contribuindo com diagnósticos antecipados.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Alerta sobre queda na taxa de retorno real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frente à meta atuarial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Detecta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inércia no cumprimento do plano de equacionamento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Sinaliza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mudanças abruptas em premissas atuariais sem justificativa técnica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Orienta pareceres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tempestivos e embasados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Monitoramento de Indicadores Atuarial e Orçamentário</a:t>
            </a:r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 base na Política de Investimentos e na Resolução CMN nº 4.963/2021, a IA pode analisar automaticamente a carteira do RPPS.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Verifica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respeito aos limites por segmento de aplicação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Aponta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concentração indevida em fundos ou ativos de risco elevado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Avalia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compatibilidade da liquidez da carteira com o passivo atuarial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Indica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fundos com baixa transparência ou rentabilidade insatisfatória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Avaliação da Carteira de Investimentos</a:t>
            </a:r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Ferramentas de IA também auxiliam na elaboração de documentos técnicos e no mapeamento de riscos com base em dados históricos.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Sugere estruturas de pareceres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 linguagem técnica e normas aplicáveis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Integra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indicadores e achados automaticamente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nos textos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Identifica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padrões de risco anteriores a crises ou apontamentos de auditorias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Ajuda a antecipar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situações recorrentes de desequilíbrio ou má gestão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Apoio na Redação de Pareceres e Análise de Risco</a:t>
            </a:r>
          </a:p>
        </p:txBody>
      </p: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Durante as reuniões, a IA pode melhorar a tomada de decisão e a dinâmica das discussões, otimizando o tempo e a qualidade das análises.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Exibe visualmente indicadores críticos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em tempo real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Recupera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pareceres anteriores sobre o mesmo tema em segundos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Gera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resumos automáticos de documentos extensos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Simula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impactos financeiros e atuariais de diferentes decisões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Suporte em Reuniões e Deliberações</a:t>
            </a:r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aplicação de IA na atuação do Conselho Fiscal deve ser guiada por prudência, governança e critérios claros. Sem limites bem definidos e validações humanas, a automação pode comprometer a integridade e a função institucional do colegiado.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IA deve apoiar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nunca substituir o conselheiro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Governança algorítmica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é essencial: decidir como e quando usar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uso de IA exige registro formal, controle e revisão crítica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foco deve estar sempre na missão institucional, não na inovação pelo modismo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IA com Responsabilidade e Limites</a:t>
            </a:r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7052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pode sugerir, mas não pode decidir. O conselheiro continua responsável por todas as manifestações assinadas, mesmo quando assistido por tecnologia.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Parecer fiscal é sempre de responsabilidade humana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deve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compreender, criticar e validar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os resultados da 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uso sem revisão configura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negligência funcional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Delegar decisões à IA compromete a autoridade e legitimidade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 Conselho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Julgamento Técnico e Autonomia Humana</a:t>
            </a:r>
          </a:p>
        </p:txBody>
      </p: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114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Todo uso de IA deve ser registrado com clareza, e o tratamento de dados sensíveis deve seguir a LGPD e normas de segurança da administração pública.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Manter registro de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ferramentas utilizadas e parâmetros aplicados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Documentar todas as análises geradas com apoio da 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Evitar uso de plataformas não seguras ou sem contrato institucional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Garantir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sigilo e integridade das informações previdenciárias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analisadas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Rastreabilidade, Documentação e Proteção de Dados</a:t>
            </a:r>
          </a:p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114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deve ser ferramenta complementar. O Conselho não pode abrir mão da qualificação técnica de seus membros em nome da comodidade algorítmica.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Capacitação contínua é obrigatória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mesmo com IA disponível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Sistemas não substituem o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debate colegiado e o julgamento crítico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Conselhos passivos e dependentes perdem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função de controle independente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não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deve enfraquecer a cultura institucional de estudo e deliberação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Evitar Dependência Tecnológica e Preservar a Capacitação</a:t>
            </a:r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1149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uso de IA precisa ser institucionalizado com regras, validações e designação de responsabilidades, assegurando coerência com a função pública.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Definir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quando, como e por quem a IA será utilizada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Criar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regras para validação de diagnósticos e pareceres automatizados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Designar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responsáveis pela supervisão do uso tecnológico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Garantir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transparência, neutralidade e isenção dos dados e algoritmos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Governança sobre o Uso da IA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94297" y="4584001"/>
            <a:ext cx="18382297" cy="5744468"/>
          </a:xfrm>
          <a:custGeom>
            <a:avLst/>
            <a:gdLst/>
            <a:ahLst/>
            <a:cxnLst/>
            <a:rect l="l" t="t" r="r" b="b"/>
            <a:pathLst>
              <a:path w="18382297" h="5744468">
                <a:moveTo>
                  <a:pt x="0" y="0"/>
                </a:moveTo>
                <a:lnTo>
                  <a:pt x="18382297" y="0"/>
                </a:lnTo>
                <a:lnTo>
                  <a:pt x="18382297" y="5744468"/>
                </a:lnTo>
                <a:lnTo>
                  <a:pt x="0" y="57444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3537702" y="3600450"/>
            <a:ext cx="11212596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 e Fundamentação do Conselho Fiscal no RPPS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92633"/>
            <a:ext cx="13021465" cy="5275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0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Fiscal tem papel decisivo na promoção da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transparência, economicidade e integridade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no âmbito do RPPS. </a:t>
            </a:r>
          </a:p>
          <a:p>
            <a:pPr algn="just">
              <a:lnSpc>
                <a:spcPts val="530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Esses valores não são conceitos abstratos: são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exigências concretas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 gestão pública e, quando ignorados,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abalam a confiança dos segurados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ameaçam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sustentabilidade do regime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algn="just">
              <a:lnSpc>
                <a:spcPts val="530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Um Conselho atuante é peça-chave para garantir que a administração do RPPS esteja alinhada ao interesse público.</a:t>
            </a:r>
          </a:p>
          <a:p>
            <a:pPr algn="just">
              <a:lnSpc>
                <a:spcPts val="5304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636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Um Conselho a Serviço da Boa Governança</a:t>
            </a:r>
          </a:p>
        </p:txBody>
      </p: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114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inteligência artificial, quando usada com maturidade, fortalece a atuação do Conselho. Mas seu uso desgovernado compromete princípios, responsabilidade e confiança institucional.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deve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servir à governança, não substituí-la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Conselheiro do futuro é aquele que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sabe onde a IA ajuda e onde não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Entre a automação e a integridade, deve prevalecer a boa governança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Tecnologia com critério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amplia o impacto institucional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 Conselho Fiscal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IA como Apoio, Não como Substituto</a:t>
            </a:r>
          </a:p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03549"/>
            <a:ext cx="13021465" cy="5601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9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incorporação da IA à rotina do Conselho Fiscal deve respeitar os fundamentos que sustentam a legitimidade da função fiscalizadora. O futuro não se constrói com a substituição da razão humana, mas com sua integração estratégica à capacidade analítica das máquinas.</a:t>
            </a:r>
          </a:p>
          <a:p>
            <a:pPr marL="561341" lvl="1" indent="-280670" algn="just">
              <a:lnSpc>
                <a:spcPts val="499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papel do Conselho será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mais orientador e menos reativo</a:t>
            </a:r>
          </a:p>
          <a:p>
            <a:pPr marL="561341" lvl="1" indent="-280670" algn="just">
              <a:lnSpc>
                <a:spcPts val="499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não substitui o conselheiro —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aprimora sua capacidade de decisão</a:t>
            </a:r>
          </a:p>
          <a:p>
            <a:pPr marL="561341" lvl="1" indent="-280670" algn="just">
              <a:lnSpc>
                <a:spcPts val="499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legitimidade continuará sendo sustentada por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juízo crítico e responsabilidade institucional</a:t>
            </a:r>
          </a:p>
          <a:p>
            <a:pPr marL="561341" lvl="1" indent="-280670" algn="just">
              <a:lnSpc>
                <a:spcPts val="499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futuro exige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simbiose entre dados e valores públicos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Inovação sem perder a essência da fiscalização</a:t>
            </a:r>
          </a:p>
        </p:txBody>
      </p: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114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inteligência artificial possibilita uma nova postura fiscal: antecipar riscos e orientar decisões antes que os problemas se agravem. O foco deixa de ser apenas a análise do passado para se tornar uma ação preventiva sobre o presente e o futuro do RPPS.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fiscal evolui para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controle preditivo baseado em dados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poderá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identificar tendências e projetar cenários com maior precisão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permitirá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simulações em tempo real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dos impactos de decisões da gestão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fiscalização será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mais útil, tempestiva e orientada à correção proativa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 controle reativo ao controle preditivo e orientador</a:t>
            </a:r>
          </a:p>
        </p:txBody>
      </p: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114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tecnologia trará agilidade e volume de informação. Mas será o conselheiro — e não o sistema — quem dará sentido aos sinais. Sua função será curar, interpretar e deliberar com responsabilidade.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Conselheiro deixa de ser executor técnico para se tornar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estrategista institucional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oferece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indicadores, painéis e relatórios automatizados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análise crítica e o discernimento técnico continuam sendo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atribuições humanas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 palavra final permanece com o colegiado, e não com o algoritmo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conselheiro como analista estratégico e curador de decisões</a:t>
            </a:r>
          </a:p>
        </p:txBody>
      </p: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51149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pode sugerir decisões, mas nunca poderá garantir a ética que sustenta a confiança institucional. O novo perfil do conselheiro exigirá mais do que conhecimento técnico: exigirá discernimento ético, autonomia funcional e preparo contínuo.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independência do Conselho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deve ser protegida mesmo com o uso de 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Nenhum avanço tecnológico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substitui a integridade e a imparcialidade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Conselheiros precisarão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capacitação contínua para dialogar com a tecnologia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bom conselheiro saberá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confiar nos dados e desconfiar dos atalhos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Ética, independência técnica e formação contínua</a:t>
            </a:r>
          </a:p>
        </p:txBody>
      </p: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63010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ampliará o impacto do Conselho Fiscal — desde que seja usada com maturidade, critério e consciência institucional. O futuro da fiscalização será construído por conselheiros preparados, éticos e humanos.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futuro da atuação fiscal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já está em construção — e exige protagonismo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IA é ferramenta, mas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 continua sendo exclusivamente humana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Conselheiros lúcidos serão 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guardiões da integridade na era digital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Por mais que a inteligência seja artificial,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a responsabilidade será sempre real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15020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Inteligência Artificial como Instrumento de Apoio ao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Conclusão: responsabilidade humana no centro do futuro fiscal</a:t>
            </a:r>
          </a:p>
        </p:txBody>
      </p: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6071508" y="2273689"/>
            <a:ext cx="2693469" cy="2815369"/>
          </a:xfrm>
          <a:custGeom>
            <a:avLst/>
            <a:gdLst/>
            <a:ahLst/>
            <a:cxnLst/>
            <a:rect l="l" t="t" r="r" b="b"/>
            <a:pathLst>
              <a:path w="2693469" h="2815369">
                <a:moveTo>
                  <a:pt x="0" y="0"/>
                </a:moveTo>
                <a:lnTo>
                  <a:pt x="2693469" y="0"/>
                </a:lnTo>
                <a:lnTo>
                  <a:pt x="2693469" y="2815369"/>
                </a:lnTo>
                <a:lnTo>
                  <a:pt x="0" y="281536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18554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</p:txBody>
        </p:sp>
      </p:grpSp>
      <p:sp>
        <p:nvSpPr>
          <p:cNvPr id="7" name="Freeform 7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8" name="Group 8"/>
          <p:cNvGrpSpPr/>
          <p:nvPr/>
        </p:nvGrpSpPr>
        <p:grpSpPr>
          <a:xfrm>
            <a:off x="4454302" y="6197660"/>
            <a:ext cx="6148396" cy="567548"/>
            <a:chOff x="0" y="0"/>
            <a:chExt cx="8197861" cy="75673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56730" cy="756730"/>
            </a:xfrm>
            <a:custGeom>
              <a:avLst/>
              <a:gdLst/>
              <a:ahLst/>
              <a:cxnLst/>
              <a:rect l="l" t="t" r="r" b="b"/>
              <a:pathLst>
                <a:path w="756730" h="756730">
                  <a:moveTo>
                    <a:pt x="0" y="0"/>
                  </a:moveTo>
                  <a:lnTo>
                    <a:pt x="756730" y="0"/>
                  </a:lnTo>
                  <a:lnTo>
                    <a:pt x="756730" y="756730"/>
                  </a:lnTo>
                  <a:lnTo>
                    <a:pt x="0" y="7567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47695" y="-214936"/>
              <a:ext cx="7150166" cy="8532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26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www.capacitatreinamentos.com.br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366435" y="4984283"/>
            <a:ext cx="12324129" cy="10096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Obrigado!!!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454302" y="7089057"/>
            <a:ext cx="7588099" cy="567548"/>
            <a:chOff x="0" y="0"/>
            <a:chExt cx="10117465" cy="75673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56730" cy="756730"/>
            </a:xfrm>
            <a:custGeom>
              <a:avLst/>
              <a:gdLst/>
              <a:ahLst/>
              <a:cxnLst/>
              <a:rect l="l" t="t" r="r" b="b"/>
              <a:pathLst>
                <a:path w="756730" h="756730">
                  <a:moveTo>
                    <a:pt x="0" y="0"/>
                  </a:moveTo>
                  <a:lnTo>
                    <a:pt x="756730" y="0"/>
                  </a:lnTo>
                  <a:lnTo>
                    <a:pt x="756730" y="756730"/>
                  </a:lnTo>
                  <a:lnTo>
                    <a:pt x="0" y="7567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211317" y="-216777"/>
              <a:ext cx="8906148" cy="8532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26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manoeljunior@capacitatreinamentos.com.br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454302" y="7980455"/>
            <a:ext cx="3487957" cy="547025"/>
            <a:chOff x="0" y="0"/>
            <a:chExt cx="4650609" cy="729367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72839" cy="729367"/>
            </a:xfrm>
            <a:custGeom>
              <a:avLst/>
              <a:gdLst/>
              <a:ahLst/>
              <a:cxnLst/>
              <a:rect l="l" t="t" r="r" b="b"/>
              <a:pathLst>
                <a:path w="772839" h="729367">
                  <a:moveTo>
                    <a:pt x="0" y="0"/>
                  </a:moveTo>
                  <a:lnTo>
                    <a:pt x="772839" y="0"/>
                  </a:lnTo>
                  <a:lnTo>
                    <a:pt x="772839" y="729367"/>
                  </a:lnTo>
                  <a:lnTo>
                    <a:pt x="0" y="7293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047695" y="-228618"/>
              <a:ext cx="3602914" cy="8532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500"/>
                </a:lnSpc>
              </a:pPr>
              <a:r>
                <a:rPr lang="en-US" sz="26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(13) 9-8172-6491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87858"/>
            <a:ext cx="13021465" cy="5571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2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transparência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diz respeito à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clareza e acessibilidade das informações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Cabe ao Conselho Fiscal verificar se:</a:t>
            </a:r>
          </a:p>
          <a:p>
            <a:pPr marL="561341" lvl="1" indent="-280670" algn="just">
              <a:lnSpc>
                <a:spcPts val="642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os dados financeiros e atuariais são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divulgados de forma clara, íntegra e tempestiva</a:t>
            </a:r>
          </a:p>
          <a:p>
            <a:pPr marL="561341" lvl="1" indent="-280670" algn="just">
              <a:lnSpc>
                <a:spcPts val="642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há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comunicação adequada com os segurados e com os órgãos de controle externo</a:t>
            </a:r>
          </a:p>
          <a:p>
            <a:pPr marL="561341" lvl="1" indent="-280670" algn="just">
              <a:lnSpc>
                <a:spcPts val="642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os relatórios e demonstrativos permitem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acompanhamento e fiscalização da gestão</a:t>
            </a:r>
          </a:p>
          <a:p>
            <a:pPr algn="just">
              <a:lnSpc>
                <a:spcPts val="642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Ao exigir documentos, solicitar esclarecimentos e recomendar ajustes, o Conselho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fortalece o controle social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 protege o interesse coletivo.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636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Transparência: Clareza e Controle Social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87858"/>
            <a:ext cx="13021465" cy="5571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2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economicidade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está ligada ao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uso racional dos recursos do RPPS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Embora não decida sobre a aplicação direta dos recursos, o Conselho tem o dever de:</a:t>
            </a:r>
          </a:p>
          <a:p>
            <a:pPr marL="561341" lvl="1" indent="-280670" algn="just">
              <a:lnSpc>
                <a:spcPts val="642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identificar desperdícios ou gastos incompatíveis com os objetivos do regime</a:t>
            </a:r>
          </a:p>
          <a:p>
            <a:pPr marL="561341" lvl="1" indent="-280670" algn="just">
              <a:lnSpc>
                <a:spcPts val="642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avaliar a eficiência das práticas administrativas</a:t>
            </a:r>
          </a:p>
          <a:p>
            <a:pPr marL="561341" lvl="1" indent="-280670" algn="just">
              <a:lnSpc>
                <a:spcPts val="642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promover o uso criterioso e responsável dos recursos públicos</a:t>
            </a:r>
          </a:p>
          <a:p>
            <a:pPr algn="just">
              <a:lnSpc>
                <a:spcPts val="642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Sua atuação técnica e preventiva evita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prejuízos financeiros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ajuda a preservar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solvência do sistema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no longo prazo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560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Economicidade: Uso Responsável dos Recursos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54533"/>
            <a:ext cx="13021465" cy="5711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integridade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exige coerência entre os atos administrativos e 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valores éticos da gestão pública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O Conselho deve: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repudiar práticas irregulares e omissões dolosas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denunciar conivências e fragilidades institucionais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agir com firmeza e independência, mesmo diante de resistências</a:t>
            </a:r>
          </a:p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Ao reunir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transparência, economicidade e integridade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o Conselho Fiscal se consolida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instrumento real de proteção aos segurados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qualificação da governança previdenciária.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4845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Integridade: Ética, Legalidade e Coragem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94297" y="4584001"/>
            <a:ext cx="18382297" cy="5744468"/>
          </a:xfrm>
          <a:custGeom>
            <a:avLst/>
            <a:gdLst/>
            <a:ahLst/>
            <a:cxnLst/>
            <a:rect l="l" t="t" r="r" b="b"/>
            <a:pathLst>
              <a:path w="18382297" h="5744468">
                <a:moveTo>
                  <a:pt x="0" y="0"/>
                </a:moveTo>
                <a:lnTo>
                  <a:pt x="18382297" y="0"/>
                </a:lnTo>
                <a:lnTo>
                  <a:pt x="18382297" y="5744468"/>
                </a:lnTo>
                <a:lnTo>
                  <a:pt x="0" y="57444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3537702" y="3600450"/>
            <a:ext cx="11212596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Composição, Requisitos e Impedimentos para Atuação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54533"/>
            <a:ext cx="13021465" cy="49876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do Conselho Fiscal do RPPS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depende diretamente da qualificação de seus membros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Não se trata de nomeações casuísticas ou políticas: é essencial que os conselheiros sejam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tecnicamente preparados, eticamente comprometidos e legalmente habilitados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Este módulo apresenta os critérios que definem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quem pode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quem não pode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ocupar essa função, 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quais são as qualificações esperadas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dos integrantes do colegiado.</a:t>
            </a:r>
          </a:p>
          <a:p>
            <a:pPr algn="just">
              <a:lnSpc>
                <a:spcPts val="5772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Qualidade do Conselho Fiscal Começa pelas Pessoas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54533"/>
            <a:ext cx="13021465" cy="5711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composição do Conselho Fiscal é regulada por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exigências objetivas previstas na Lei nº 9.717/1998 e na Portaria MTP nº 1.467/2022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Entre os principais requisitos, destacam-se: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Ser servidor efetivo do ente federativo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Vedação a conflitos de interesse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impedimentos específicos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Capacitação prévia obrigatória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garantindo decisões baseadas em critérios técnicos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Regras para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desligamento automático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impedimentos éticos 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possibilidade de remuneração por jeton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quando prevista por legislação local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1" y="876300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Regras Legais e Técnicas para Composição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54533"/>
            <a:ext cx="13021465" cy="49876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Mais do que cumprir requisitos formais, o conselheiro deve adotar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institucional alinhada ao interesse público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Espera-se que atue com: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Imparcialidade e independência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 e diligência técnica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Comprometimento ético e preparo constante</a:t>
            </a:r>
          </a:p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função de fiscalizar vai além da leitura de relatórios: exige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autonomia, coragem e integridade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para proteger o regime e os direitos dos segurados.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1179334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Postura Institucional e Responsabilidade Técnica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54533"/>
            <a:ext cx="13021465" cy="4263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composição do Conselho Fiscal no RPPS não pode ser arbitrária. Ela deve seguir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critérios objetivos previstos na Lei nº 9.717/1998 e na Portaria MTP nº 1.467/2022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assegurando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legitimidade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imparcialidade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alinhamento com os princípios da administração pública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Esses parâmetros estabelecem as condições mínimas para que o colegiado funcione com autoridade e responsabilidade institucional.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874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A Composição do Conselho: Critérios Legais e Objetivos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54533"/>
            <a:ext cx="13021465" cy="5711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primeiro requisito fundamental é que os conselheiros sejam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servidores efetivos do ente federativo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Isso significa: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Concurso público, vínculo estatutário e exercício ativo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no serviço público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Vedação a cargos comissionados, contratos temporários ou sem vínculo direto com o RPPS</a:t>
            </a:r>
          </a:p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Esse critério assegura que os membros conheçam a estrutura pública e atuem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comprometimento institucional.</a:t>
            </a:r>
          </a:p>
          <a:p>
            <a:pPr algn="just">
              <a:lnSpc>
                <a:spcPts val="5772"/>
              </a:lnSpc>
            </a:pPr>
            <a:endParaRPr lang="en-US" sz="2600" b="1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874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Quem Pode Ser Conselheiro Fiscal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881286" y="241858"/>
            <a:ext cx="8087988" cy="10783984"/>
          </a:xfrm>
          <a:custGeom>
            <a:avLst/>
            <a:gdLst/>
            <a:ahLst/>
            <a:cxnLst/>
            <a:rect l="l" t="t" r="r" b="b"/>
            <a:pathLst>
              <a:path w="8087988" h="10783984">
                <a:moveTo>
                  <a:pt x="0" y="0"/>
                </a:moveTo>
                <a:lnTo>
                  <a:pt x="8087988" y="0"/>
                </a:lnTo>
                <a:lnTo>
                  <a:pt x="8087988" y="10783984"/>
                </a:lnTo>
                <a:lnTo>
                  <a:pt x="0" y="107839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7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4209308"/>
            <a:ext cx="13021465" cy="3908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presença do Conselho Fiscal em um Regime Próprio de Previdência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é uma exigência meramente formal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mas sim um componente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essencial da estrutura de controle e governança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Sua criação está amparada por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normas legais e princípios constitucionais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como legalidade, moralidade, publicidade, eficiência e, especialmente,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 na gestão fiscal.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713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85800" y="2774165"/>
            <a:ext cx="107225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RPPS: Um Pilar de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Governança</a:t>
            </a:r>
            <a:endParaRPr lang="en-US" sz="3000" b="1" dirty="0">
              <a:solidFill>
                <a:srgbClr val="000000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legislação proíbe a participação de pessoas em situação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conflito de interesse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o que inclui: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Parentesco com gestores ou autoridades do RPPS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Vínculo com empresas que prestem serviço ao regime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Qualquer relação que possa comprometer a isenção e imparcialidade da análise</a:t>
            </a:r>
          </a:p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confiabilidade do colegiado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depende da integridade e isenção de seus membros.</a:t>
            </a:r>
          </a:p>
          <a:p>
            <a:pPr algn="just">
              <a:lnSpc>
                <a:spcPts val="6500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874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Vedações e Conflito de Interesse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83108"/>
            <a:ext cx="13021465" cy="5490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48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composição pode refletir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pluralidade dos segurados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representantes de servidores ativos e inativos, respeitando a legislação local. Contudo, é essencial garantir que:</a:t>
            </a:r>
          </a:p>
          <a:p>
            <a:pPr marL="561341" lvl="1" indent="-280670" algn="just">
              <a:lnSpc>
                <a:spcPts val="548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 maioria dos membros tenha perfil técnico e autonomia</a:t>
            </a:r>
          </a:p>
          <a:p>
            <a:pPr marL="561341" lvl="1" indent="-280670" algn="just">
              <a:lnSpc>
                <a:spcPts val="548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haja sobreposição de funções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membros do Conselho Administrativo, Comitê de Investimentos ou unidade gestora não podem integrar o Conselho Fiscal simultaneamente</a:t>
            </a:r>
          </a:p>
          <a:p>
            <a:pPr algn="just">
              <a:lnSpc>
                <a:spcPts val="548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Essas regras preservam 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independência entre gestão e fiscalização.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874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Pluralidade, Independência e Compatibilidades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processo de nomeação ou eleição deve estar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previsto na lei local do RPPS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incluindo: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Forma de escolha (eleição, designação, composição paritária etc.)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Prazos de mandato, recondução e desligamentos automáticos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Causas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perda de vínculo com o ente, aposentadoria ou ausência injustificada</a:t>
            </a:r>
          </a:p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Preencher os critérios legais não é apenas uma formalidade: é o que garante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respeito ao interesse público e autoridade funcional do Conselho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Nomeação, Mandato e Desligamentos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78333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Para atuar no Conselho Fiscal de um RPPS, o conselheiro deve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comprovar capacidade técnica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específica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conforme determina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Portaria MTP nº 1.467/2022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Essa exigência está diretamente vinculada ao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Manual de Certificação Profissional RPPS – Versão 1.5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que define os critérios mínimos para reconhecimento da certificação como válida. Sem essa comprovação, o conselheiro não pode tomar posse.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874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Certificação: Pré-requisito para o Exercício da Função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25457"/>
            <a:ext cx="13021465" cy="5639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certificação deve estar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alinhada às atribuições do cargo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abrangendo conhecimentos técnicos fundamentais, como: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Funcionamento e estrutura do RPPS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Governança, legislação previdenciária e orçamento público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Contabilidade aplicada ao setor público e avaliação atuarial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 e monitoramento de investimentos previdenciários</a:t>
            </a:r>
          </a:p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certificação deve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oferecida por instituição reconhecida pela SRPPS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critérios de avaliação, registro e validade formalmente definidos.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Conteúdo Mínimo Exigido para Certificação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64058"/>
            <a:ext cx="13021465" cy="4368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Não se trata de qualquer curso informal. Para que a certificação tenha valor legal: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Deve seguir 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trilha de conhecimento exigida no manual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Incluir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avaliação do conteúdo e certificado nominal individualizado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Ser concluída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antes da posse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sob pena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nulidade do ato de nomeação</a:t>
            </a:r>
          </a:p>
          <a:p>
            <a:pPr algn="just">
              <a:lnSpc>
                <a:spcPts val="647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legislação também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recomenda recertificação periódica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especialmente para casos de recondução ao cargo.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874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Regras para Validação da Certificação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64058"/>
            <a:ext cx="13021465" cy="5692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exigência de certificação tem por objetivo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qualificar a atuação técnica do Conselho Fiscal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Isso resulta em: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Pareceres mais consistentes e fundamentados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Maior segurança nas decisões colegiadas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Governança mais eficiente e alinhada às boas práticas</a:t>
            </a:r>
          </a:p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capacitação contínua reforça o papel do Conselho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instrumento de controle responsável e profissionalizado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algn="just">
              <a:lnSpc>
                <a:spcPts val="6474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874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Impacto da Certificação na Qualidade da Gestão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51191"/>
            <a:ext cx="13021465" cy="5902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papel do conselheiro fiscal em um RPPS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se resume ao conhecimento técnico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Exige também: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ética sólida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 funcional efetiva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maturidade institucional para lidar com pressões e conflitos</a:t>
            </a:r>
          </a:p>
          <a:p>
            <a:pPr algn="just">
              <a:lnSpc>
                <a:spcPts val="647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representa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um ponto de equilíbrio na governança do regime, e sua atuação deve refletir os valores da administração pública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mesmo diante de desconfortos internos ou interesses políticos.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Muito Além da Técnica: A Conduta do Conselheiro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51191"/>
            <a:ext cx="13021465" cy="5692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ética na atuação do conselheiro exige: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Compromisso com o bem coletivo, e não com a conveniência da gestão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Imparcialidade nas análises e transparência nas manifestações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Coragem para emitir pareceres críticos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mesmo que contrariem decisões administrativas</a:t>
            </a:r>
          </a:p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função fiscalizadora deve ser exercida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independência, base legal e foco na proteção dos recursos públicos.</a:t>
            </a:r>
          </a:p>
          <a:p>
            <a:pPr algn="just">
              <a:lnSpc>
                <a:spcPts val="6474"/>
              </a:lnSpc>
            </a:pPr>
            <a:endParaRPr lang="en-US" sz="2600" b="1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874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Ética e Independência de Julgamento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51191"/>
            <a:ext cx="13021465" cy="50830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Espera-se que o conselheiro tenha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conduta exemplar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demonstrando: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Respeito aos ritos e prazos do colegiado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Participação ativa e fundamentada nas reuniões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Sigilo institucional quando necessário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Colaboração sem renunciar à autonomia técnica</a:t>
            </a:r>
          </a:p>
          <a:p>
            <a:pPr algn="just">
              <a:lnSpc>
                <a:spcPts val="647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responsável reforça a l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egitimidade do Conselho Fiscal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como instância técnica e confiável.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874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Postura Institucional e Conduta no Colegiado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3749421"/>
            <a:ext cx="13021465" cy="5508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Este módulo tem como objetivo apresentar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papel institucional do Conselho Fiscal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dentro da lógica do controle interno no RPPS, destacando:</a:t>
            </a:r>
          </a:p>
          <a:p>
            <a:pPr marL="561341" lvl="1" indent="-280670" algn="just">
              <a:lnSpc>
                <a:spcPts val="631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natureza fiscalizadora</a:t>
            </a:r>
          </a:p>
          <a:p>
            <a:pPr marL="561341" lvl="1" indent="-280670" algn="just">
              <a:lnSpc>
                <a:spcPts val="631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função independente</a:t>
            </a:r>
          </a:p>
          <a:p>
            <a:pPr marL="561341" lvl="1" indent="-280670" algn="just">
              <a:lnSpc>
                <a:spcPts val="631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seu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compromisso com a integridade da gestão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dos recursos previdenciários</a:t>
            </a:r>
          </a:p>
          <a:p>
            <a:pPr algn="just">
              <a:lnSpc>
                <a:spcPts val="63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atua 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nome da sociedade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principalmente dos segurados,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instância de vigilância técnica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sobre o uso correto e eficiente dos recursos públicos.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713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2750889"/>
            <a:ext cx="4229100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Propósito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Módulo</a:t>
            </a:r>
            <a:endParaRPr lang="en-US" sz="3000" b="1" dirty="0">
              <a:solidFill>
                <a:srgbClr val="000000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51191"/>
            <a:ext cx="13021465" cy="5692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responsabilidade técnica do conselheiro envolve: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Aplicar o conhecimento adquirido com seriedade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Evitar pareceres genéricos ou omissos</a:t>
            </a:r>
          </a:p>
          <a:p>
            <a:pPr marL="561341" lvl="1" indent="-280670" algn="just">
              <a:lnSpc>
                <a:spcPts val="566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Fiscalizar com rigor e atenção a sinais de irregularidades</a:t>
            </a:r>
          </a:p>
          <a:p>
            <a:pPr algn="just">
              <a:lnSpc>
                <a:spcPts val="566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negligência ou conivência pode configurar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falha grave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consequências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administrativas, civis ou penais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O conselheiro atua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em nome dos segurados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e deve garantir que o RPPS seja conduzido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responsabilidade, ética e visão de longo prazo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algn="just">
              <a:lnSpc>
                <a:spcPts val="6474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1" y="873701"/>
            <a:ext cx="10874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Composição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,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Requisitos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Impedimentos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para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Responsabilidade Técnica e Compromisso com o RPPS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94297" y="4584001"/>
            <a:ext cx="18382297" cy="5744468"/>
          </a:xfrm>
          <a:custGeom>
            <a:avLst/>
            <a:gdLst/>
            <a:ahLst/>
            <a:cxnLst/>
            <a:rect l="l" t="t" r="r" b="b"/>
            <a:pathLst>
              <a:path w="18382297" h="5744468">
                <a:moveTo>
                  <a:pt x="0" y="0"/>
                </a:moveTo>
                <a:lnTo>
                  <a:pt x="18382297" y="0"/>
                </a:lnTo>
                <a:lnTo>
                  <a:pt x="18382297" y="5744468"/>
                </a:lnTo>
                <a:lnTo>
                  <a:pt x="0" y="57444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3537702" y="3600450"/>
            <a:ext cx="11212596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 do Conselho Fiscal: da norma à prática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849783"/>
            <a:ext cx="13021465" cy="3993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7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Conhecer as atribuições legais do Conselho Fiscal é essencial — mas c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ompreender como essas competências se aplicam no cotidiano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 RPPS é o que transforma o colegiado 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instrumento real de controle e proteção previdenciária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algn="just">
              <a:lnSpc>
                <a:spcPts val="647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Este módulo aborda tanto os deveres estabelecidos em lei quanto os desafios práticos enfrentados na realidade institucional dos regimes próprios.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89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Atribuições: Muito Além do Papel Formal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220952"/>
            <a:ext cx="13021465" cy="64510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7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Lei nº 9.717/1998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Portaria MTP nº 1.467/2022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as normas locais dos entes federativos determinam que o Conselho Fiscal deve:</a:t>
            </a:r>
          </a:p>
          <a:p>
            <a:pPr marL="561341" lvl="1" indent="-280670" algn="just">
              <a:lnSpc>
                <a:spcPts val="647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Analisar balancetes e demonstrativos contábeis</a:t>
            </a:r>
          </a:p>
          <a:p>
            <a:pPr marL="561341" lvl="1" indent="-280670" algn="just">
              <a:lnSpc>
                <a:spcPts val="647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Verificar a execução orçamentária</a:t>
            </a:r>
          </a:p>
          <a:p>
            <a:pPr marL="561341" lvl="1" indent="-280670" algn="just">
              <a:lnSpc>
                <a:spcPts val="647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Acompanhar os investimentos do RPPS</a:t>
            </a:r>
          </a:p>
          <a:p>
            <a:pPr marL="561341" lvl="1" indent="-280670" algn="just">
              <a:lnSpc>
                <a:spcPts val="647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Emitir pareceres técnicos sobre a gestão previdenciária</a:t>
            </a:r>
          </a:p>
          <a:p>
            <a:pPr algn="just">
              <a:lnSpc>
                <a:spcPts val="647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Essas atribuições exigem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preparo técnico, disciplina processual e articulação com os demais órgãos de governança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89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Base Legal das Atribuições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382877"/>
            <a:ext cx="13021465" cy="6558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73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Na rotina do RPPS, os conselheiros precisam ir além da leitura documental. Para uma atuação eficaz, devem:</a:t>
            </a:r>
          </a:p>
          <a:p>
            <a:pPr marL="561341" lvl="1" indent="-280670" algn="just">
              <a:lnSpc>
                <a:spcPts val="4732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dentificar inconsistências e propor recomendações fundamentadas</a:t>
            </a:r>
          </a:p>
          <a:p>
            <a:pPr marL="561341" lvl="1" indent="-280670" algn="just">
              <a:lnSpc>
                <a:spcPts val="473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Entender a lógica orçamentária e atuarial do regime</a:t>
            </a:r>
          </a:p>
          <a:p>
            <a:pPr marL="561341" lvl="1" indent="-280670" algn="just">
              <a:lnSpc>
                <a:spcPts val="473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Analisar riscos, verificar se os dados refletem a realidade</a:t>
            </a:r>
          </a:p>
          <a:p>
            <a:pPr marL="561341" lvl="1" indent="-280670" algn="just">
              <a:lnSpc>
                <a:spcPts val="473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Compreender as diretrizes da política de investimentos</a:t>
            </a:r>
          </a:p>
          <a:p>
            <a:pPr marL="561341" lvl="1" indent="-280670" algn="just">
              <a:lnSpc>
                <a:spcPts val="473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Garantir a coerência da prestação de contas com os princípios da administração pública</a:t>
            </a:r>
          </a:p>
          <a:p>
            <a:pPr algn="just">
              <a:lnSpc>
                <a:spcPts val="473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legislação é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ponto de partida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mas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 institucional e a visão crítica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é que fazem do Conselho um verdadeiro agente de governança.</a:t>
            </a:r>
          </a:p>
          <a:p>
            <a:pPr algn="just">
              <a:lnSpc>
                <a:spcPts val="4732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12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Prática que Vai Além da Lei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220952"/>
            <a:ext cx="13021465" cy="64510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74"/>
              </a:lnSpc>
            </a:pP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Uma das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atribuições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centrais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Fiscal é o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exame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sistemático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da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situação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financeira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do RPPS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análise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balancetes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execução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orçamentária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demonstrações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contábeis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garante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que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recursos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previdenciários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estão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sendo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administrados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com:</a:t>
            </a:r>
          </a:p>
          <a:p>
            <a:pPr marL="561341" lvl="1" indent="-280670" algn="just">
              <a:lnSpc>
                <a:spcPts val="6474"/>
              </a:lnSpc>
              <a:buFont typeface="Arial"/>
              <a:buChar char="•"/>
            </a:pP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regularidade</a:t>
            </a:r>
            <a:endParaRPr lang="en-US" sz="2600" b="1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marL="561341" lvl="1" indent="-280670" algn="just">
              <a:lnSpc>
                <a:spcPts val="6474"/>
              </a:lnSpc>
              <a:buFont typeface="Arial"/>
              <a:buChar char="•"/>
            </a:pP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</a:t>
            </a:r>
            <a:endParaRPr lang="en-US" sz="2600" b="1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marL="561341" lvl="1" indent="-280670" algn="just">
              <a:lnSpc>
                <a:spcPts val="6474"/>
              </a:lnSpc>
              <a:buFont typeface="Arial"/>
              <a:buChar char="•"/>
            </a:pP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conformidade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com as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normas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públicas</a:t>
            </a:r>
            <a:endParaRPr lang="en-US" sz="2600" b="1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algn="just">
              <a:lnSpc>
                <a:spcPts val="6474"/>
              </a:lnSpc>
            </a:pP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conselheiro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deve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interpretar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dados,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cruzar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informações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detectar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riscos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potenciais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à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sustentabilidade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do regime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12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O Exame da Situação Contábil e Orçamentária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220952"/>
            <a:ext cx="13021465" cy="5631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7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balancete mensal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reúne as contas organizadas por natureza de receita e despesa. Ao analisá-lo, o Conselho deve verificar:</a:t>
            </a:r>
          </a:p>
          <a:p>
            <a:pPr marL="561341" lvl="1" indent="-280670" algn="just">
              <a:lnSpc>
                <a:spcPts val="647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Compatibilidade entre entradas e saídas de recursos e o orçamento aprovado</a:t>
            </a:r>
          </a:p>
          <a:p>
            <a:pPr marL="561341" lvl="1" indent="-280670" algn="just">
              <a:lnSpc>
                <a:spcPts val="647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Existência de saldo em caixa e sua suficiência</a:t>
            </a:r>
          </a:p>
          <a:p>
            <a:pPr marL="561341" lvl="1" indent="-280670" algn="just">
              <a:lnSpc>
                <a:spcPts val="647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 as movimentações financeiras seguem os parâmetros legais e contábeis</a:t>
            </a:r>
          </a:p>
          <a:p>
            <a:pPr algn="just">
              <a:lnSpc>
                <a:spcPts val="647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Não se trata de refazer a contabilidade, mas de avaliar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consistência, clareza e legalidade dos registros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2653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1179334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Balancetes Mensais: Leitura Técnica e Crítica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278102"/>
            <a:ext cx="13021465" cy="5863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execução orçamentária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mostra como o orçamento está sendo realizado ao longo do exercício. A atuação do Conselho inclui: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Verificar se as despesas seguem os limites autorizados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Identificar gastos não previstos ou atrasos na aplicação dos recursos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Analisar se há excesso de arrecadação não alocado corretamente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Avaliar o uso da reserva de contingência</a:t>
            </a:r>
          </a:p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objetivo é garantir que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planejamento esteja sendo cumprido com responsabilidade e transparência.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12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Execução Orçamentária: Acompanhamento do Planejamento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278102"/>
            <a:ext cx="13021465" cy="5863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demonstrações financeiras anuais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oferecem uma visão consolidada do RPPS. Devem ser analisadas com atenção, incluindo: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Balanço patrimonial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Demonstração das variações patrimoniais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Demonstração dos fluxos de caixa</a:t>
            </a:r>
          </a:p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deve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buscar desequilíbrios, passivos ocultos, variações patrimoniais anormais ou receitas de origem duvidosa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emitindo parecer técnico fundamentado.</a:t>
            </a:r>
          </a:p>
          <a:p>
            <a:pPr algn="just">
              <a:lnSpc>
                <a:spcPts val="5850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89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Demonstrações Contábeis e Financeiras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278102"/>
            <a:ext cx="13021465" cy="5120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Ao exercer essa função, o Conselho Fiscal atua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filtro institucional entre a gestão e os demais órgãos colegiados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Seu parecer: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É base para as deliberações do Conselho Administrativo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Dá suporte ao controle social e à fiscalização externa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Precisa ser técnico, detalhado e comprometido com o interesse público</a:t>
            </a:r>
          </a:p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Um parecer genérico ou superficial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compromete a função fiscalizadora e enfraquece a governança do RPPS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12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Papel Estratégico e Responsável do Conselho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4077043"/>
            <a:ext cx="13021465" cy="470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do Conselho Fiscal é respaldada por dois instrumentos fundamentais:</a:t>
            </a:r>
          </a:p>
          <a:p>
            <a:pPr marL="561341" lvl="1" indent="-280670" algn="just">
              <a:lnSpc>
                <a:spcPts val="63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Lei nº 9.717/1998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– Estabelece os parâmetros gerais para os RPPS</a:t>
            </a:r>
          </a:p>
          <a:p>
            <a:pPr marL="561341" lvl="1" indent="-280670" algn="just">
              <a:lnSpc>
                <a:spcPts val="63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Portaria MTP nº 1.467/2022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– Regula a composição, funcionamento e responsabilidade dos órgãos colegiados</a:t>
            </a:r>
          </a:p>
          <a:p>
            <a:pPr algn="just">
              <a:lnSpc>
                <a:spcPts val="63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Essas normas não apenas autorizam,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exigem rigor na atuação do Conselho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garantindo que ele cumpra sua missão institucional.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941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04800" y="2705100"/>
            <a:ext cx="8051302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Legal e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Normativa</a:t>
            </a:r>
            <a:endParaRPr lang="en-US" sz="3000" b="1" dirty="0">
              <a:solidFill>
                <a:srgbClr val="000000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278102"/>
            <a:ext cx="13021465" cy="5120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do Conselho Fiscal também deve contemplar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 dos demonstrativos atuariais e dos relatórios de auditoria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Esses documentos são fundamentais para aferir: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sustentabilidade de longo prazo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 RPPS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regularidade da gestão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robustez dos controles internos</a:t>
            </a:r>
          </a:p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Ignorar essas dimensões enfraquece a função fiscalizadora e compromete a credibilidade do colegiado.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036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Além da Contabilidade: A Dimensão Atuarial e de Auditoria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278102"/>
            <a:ext cx="13021465" cy="5863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principal documento atuarial é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DRAA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que revela o equilíbrio entre receitas e obrigações futuras. O Conselho deve verificar: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Adequação do plano de custeio à realidade do ente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Uso de parâmetros atualizados: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taxa de juros, expectativa de vida, crescimento salarial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Variações relevantes em relação ao exercício anterior</a:t>
            </a:r>
          </a:p>
          <a:p>
            <a:pPr marL="561341" lvl="1" indent="-280670" algn="just">
              <a:lnSpc>
                <a:spcPts val="585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Existência de déficit atuarial e o cumprimento de seu equacionamento</a:t>
            </a:r>
          </a:p>
          <a:p>
            <a:pPr algn="just">
              <a:lnSpc>
                <a:spcPts val="585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análise deve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técnica e crítica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atenção aos impactos de médio e longo prazo.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036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Que Observar no DRAA (Demonstrativo Atuarial)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37161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leitura do DRAA deve ir além dos números. O conselheiro deve questionar: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Há risco de insuficiência de caixa no futuro?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As premissas atuariais foram justificadas e são coerentes?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 déficit foi identificado? Há plano de equacionamento em curso?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Há projeções alarmantes que demandam medidas urgentes?</a:t>
            </a:r>
          </a:p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Essas respostas devem estar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documentadas e refletidas no parecer fiscal.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12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Que Perguntar ao Avaliar o Demonstrativo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41936"/>
            <a:ext cx="13021465" cy="5424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40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Auditorias internas, independentes ou de controle externo trazem informações valiosas. O Conselho deve:</a:t>
            </a:r>
          </a:p>
          <a:p>
            <a:pPr marL="561341" lvl="1" indent="-280670" algn="just">
              <a:lnSpc>
                <a:spcPts val="540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Ler criticamente os apontamentos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sobre descumprimentos, falhas ou fragilidades</a:t>
            </a:r>
          </a:p>
          <a:p>
            <a:pPr marL="561341" lvl="1" indent="-280670" algn="just">
              <a:lnSpc>
                <a:spcPts val="540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Verificar se as recomendações foram adotadas pela gestão</a:t>
            </a:r>
          </a:p>
          <a:p>
            <a:pPr marL="561341" lvl="1" indent="-280670" algn="just">
              <a:lnSpc>
                <a:spcPts val="540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Cobrar justificativas formais para pendências ou reincidências</a:t>
            </a:r>
          </a:p>
          <a:p>
            <a:pPr marL="561341" lvl="1" indent="-280670" algn="just">
              <a:lnSpc>
                <a:spcPts val="540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Solicitar esclarecimentos e documentos complementares, se necessário</a:t>
            </a:r>
          </a:p>
          <a:p>
            <a:pPr algn="just">
              <a:lnSpc>
                <a:spcPts val="540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Arquivar relatórios sem análise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configura omissão funcional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riscos de responsabilização.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12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Relatórios de Auditoria: O Que Avaliar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84786"/>
            <a:ext cx="13021465" cy="6008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05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análise atuarial e dos relatórios de auditoria é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uma das tarefas mais estratégicas do Conselho Fiscal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Esses documentos revelam: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 verdadeira situação estrutural do RPPS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 capacidade do regime de se manter sustentável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 qualidade dos controles e da governança</a:t>
            </a:r>
          </a:p>
          <a:p>
            <a:pPr algn="just">
              <a:lnSpc>
                <a:spcPts val="605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Tratar esses instrumentos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seriedade, atenção e responsabilidade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é dever do conselheiro que zela pelo interesse público e pela previdência dos servidores.</a:t>
            </a:r>
          </a:p>
          <a:p>
            <a:pPr algn="just">
              <a:lnSpc>
                <a:spcPts val="6058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89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Uma Etapa Estratégica da Fiscalização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37161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Emitir pareceres é uma das atribuições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mais formais e visíveis do Conselho Fiscal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Trata-se do principal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instrumento de comunicação institucional com o Conselho Administrativo e a unidade gestora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 entanto, para cumprir seu papel de controle, o parecer deve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técnico, fundamentado e isento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— e não apenas um documento protocolar.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89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Emissão de Pareceres: Comunicação Oficial do Conselho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13361"/>
            <a:ext cx="13021465" cy="571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parecer fiscal é necessário em diversas situações, como: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Aprovação dos balancetes mensais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Verificação da execução orçamentária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 das demonstrações contábeis e atuariais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Manifestações sobre atos da gestão que impactem a legalidade, transparência ou sustentabilidade do regime</a:t>
            </a:r>
          </a:p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Em todos os casos, o documento deve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traduzir a análise técnica e a posição colegiada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sobre os temas avaliados.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99605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Quando o Conselho Deve Emitir Pareceres?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13361"/>
            <a:ext cx="13021465" cy="571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Todo parecer do Conselho Fiscal deve conter: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Identificação clara do objeto analisado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(documento, período ou decisão)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Síntese da análise técnica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incluindo eventuais inconsistências encontradas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Fundamentação normativa e técnica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base nas regras aplicáveis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Conclusão objetiva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recomendação de aprovação, reprovação, diligência ou ressalva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Assinatura dos conselheiros presentes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garantindo formalidade e colegialidade</a:t>
            </a:r>
          </a:p>
          <a:p>
            <a:pPr algn="just">
              <a:lnSpc>
                <a:spcPts val="5720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2653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Estrutura Mínima de um Parecer Técnico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13361"/>
            <a:ext cx="13021465" cy="571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parecer do Conselho Fiscal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é vinculante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ou seja,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obriga a gestão a segui-lo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No entanto: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peso técnico relevante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contribui para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qualificação da deliberação dos demais órgãos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ausência compromete a regularidade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dos atos administrativos subsequentes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É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fundamental para a transparência e a responsabilização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 gestão</a:t>
            </a:r>
          </a:p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emissão fundamentada do parecer é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garantia de controle institucional e proteção ao RPPS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12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Efeitos e Relevância Institucional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13361"/>
            <a:ext cx="13021465" cy="499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parecer deve ser redigido com: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Clareza, objetividade e linguagem institucional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Evitar jargões e omissões técnicas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Possibilidade de emitir ressalvas ou recomendações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quando as inconsistências não invalidarem totalmente o documento analisado</a:t>
            </a:r>
          </a:p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Essa prática reforça o caráter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preventivo e técnico do Conselho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demonstrando maturidade institucional e compromisso com a governança.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036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Linguagem, Prevenção e Responsabilidade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355848"/>
            <a:ext cx="13021465" cy="5902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Mais do que revisar documentos, o Conselho Fiscal deve ser compreendido como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agente preventivo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Sua missão é:</a:t>
            </a:r>
          </a:p>
          <a:p>
            <a:pPr marL="561341" lvl="1" indent="-280670" algn="just">
              <a:lnSpc>
                <a:spcPts val="63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identificar fragilidades</a:t>
            </a:r>
          </a:p>
          <a:p>
            <a:pPr marL="561341" lvl="1" indent="-280670" algn="just">
              <a:lnSpc>
                <a:spcPts val="63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apontar riscos</a:t>
            </a:r>
          </a:p>
          <a:p>
            <a:pPr marL="561341" lvl="1" indent="-280670" algn="just">
              <a:lnSpc>
                <a:spcPts val="63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propor correções antes que os problemas se agravem</a:t>
            </a:r>
          </a:p>
          <a:p>
            <a:pPr algn="just">
              <a:lnSpc>
                <a:spcPts val="507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Sua atuação é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essencial para a boa governança previdenciária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articulando-se com os demais mecanismos de controle do RPPS, sempre com base 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visão técnica, ética e comprometida com o interesse público.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7893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8051302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Missão e Atuação Preventiva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13361"/>
            <a:ext cx="13021465" cy="499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papel do Conselho Fiscal vai além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verificação documental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emissão de pareceres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Um conselho atuante deve exercer uma função preventiva, capaz de: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Antecipar problemas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Apontar fragilidades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Contribuir ativamente para o fortalecimento da governança do RPPS</a:t>
            </a:r>
          </a:p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preventiva é o que diferencia um conselho e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fetivo de um órgão meramente formal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12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Conselho Fiscal Como Agente Preventivo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13361"/>
            <a:ext cx="13021465" cy="571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preventiva se manifesta quando o Conselho identifica, por exemplo: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Queda na arrecadação previdenciária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Atrasos nos repasses patronais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Concentração excessiva de investimentos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Inconsistências contábeis recorrentes</a:t>
            </a:r>
          </a:p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Nesses casos, o Conselho deve emitir alertas,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propor recomendações e acompanhar as providências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sempre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base técnica e registro formal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algn="just">
              <a:lnSpc>
                <a:spcPts val="5720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036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Identificação de Riscos e Emissão de Alertas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80036"/>
            <a:ext cx="13021465" cy="5607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Para ser eficaz, o Conselho precisa adotar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proativa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evitando a atuação apenas reativa. Isso envolve:</a:t>
            </a:r>
          </a:p>
          <a:p>
            <a:pPr marL="561341" lvl="1" indent="-280670" algn="just">
              <a:lnSpc>
                <a:spcPts val="50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Participar da governança como pilar estratégico</a:t>
            </a:r>
          </a:p>
          <a:p>
            <a:pPr marL="561341" lvl="1" indent="-280670" algn="just">
              <a:lnSpc>
                <a:spcPts val="50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Atuar em alinhamento com a responsabilidade fiscal e a sustentabilidade previdenciária</a:t>
            </a:r>
          </a:p>
          <a:p>
            <a:pPr marL="561341" lvl="1" indent="-280670" algn="just">
              <a:lnSpc>
                <a:spcPts val="50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Articular-se com outros órgãos do RPPS,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mantendo sua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autonomia técnica e institucional</a:t>
            </a:r>
          </a:p>
          <a:p>
            <a:pPr algn="just">
              <a:lnSpc>
                <a:spcPts val="50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Reuniões conjuntas e compartilhamento de informações reforçam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controle institucional sem comprometer a independência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036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Postura Proativa e Articulação com Outros Órgãos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80036"/>
            <a:ext cx="13021465" cy="52655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1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atenta, propositiva e embasada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transforma o Conselho Fiscal em um verdadeiro instrumento de controle inteligente. Isso significa:</a:t>
            </a:r>
          </a:p>
          <a:p>
            <a:pPr marL="561341" lvl="1" indent="-280670" algn="just">
              <a:lnSpc>
                <a:spcPts val="50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Ir além da exigência legal</a:t>
            </a:r>
          </a:p>
          <a:p>
            <a:pPr marL="561341" lvl="1" indent="-280670" algn="just">
              <a:lnSpc>
                <a:spcPts val="50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Proteger os direitos dos segurados</a:t>
            </a:r>
          </a:p>
          <a:p>
            <a:pPr marL="561341" lvl="1" indent="-280670" algn="just">
              <a:lnSpc>
                <a:spcPts val="50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Melhorar a qualidade da gestão</a:t>
            </a:r>
          </a:p>
          <a:p>
            <a:pPr marL="561341" lvl="1" indent="-280670" algn="just">
              <a:lnSpc>
                <a:spcPts val="501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Fortalecer a confiança e a integridade do RPPS</a:t>
            </a:r>
          </a:p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É essa postura que garante que o Conselho cumpra sua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missão institucional com legitimidade e eficácia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112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Atribuições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Fiscal: da norma à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prática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Controle Inteligente e Defesa do Interesse Público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94297" y="4584001"/>
            <a:ext cx="18382297" cy="5744468"/>
          </a:xfrm>
          <a:custGeom>
            <a:avLst/>
            <a:gdLst/>
            <a:ahLst/>
            <a:cxnLst/>
            <a:rect l="l" t="t" r="r" b="b"/>
            <a:pathLst>
              <a:path w="18382297" h="5744468">
                <a:moveTo>
                  <a:pt x="0" y="0"/>
                </a:moveTo>
                <a:lnTo>
                  <a:pt x="18382297" y="0"/>
                </a:lnTo>
                <a:lnTo>
                  <a:pt x="18382297" y="5744468"/>
                </a:lnTo>
                <a:lnTo>
                  <a:pt x="0" y="57444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3537702" y="3600450"/>
            <a:ext cx="11212596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 de Documentos e Leitura Crítica das Informações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484786"/>
            <a:ext cx="13021465" cy="6008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05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Receber relatórios, balancetes e demonstrativos faz parte 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rotina do Conselho Fiscal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No entanto,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basta que os documentos cheguem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— é essencial que sejam: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compreendidos com clareza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analisados com critério técnico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utilizados como base para decisões responsáveis</a:t>
            </a:r>
          </a:p>
          <a:p>
            <a:pPr algn="just">
              <a:lnSpc>
                <a:spcPts val="605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Este módulo apresenta como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dominar o fluxo de informações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no RPPS e transformá-lo em ação fiscalizadora qualificada.</a:t>
            </a:r>
          </a:p>
          <a:p>
            <a:pPr algn="just">
              <a:lnSpc>
                <a:spcPts val="6058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Interpretar é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tão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Importante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quanto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Receber</a:t>
            </a:r>
            <a:endParaRPr lang="en-US" sz="3000" b="1" dirty="0">
              <a:solidFill>
                <a:srgbClr val="000000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49282"/>
            <a:ext cx="13021465" cy="5246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058"/>
              </a:lnSpc>
            </a:pP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Muitos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documentos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chegam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 forma: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fragmentada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ou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com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linguagem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técnica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excessiva</a:t>
            </a:r>
            <a:endParaRPr lang="en-US" sz="2600" b="1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sem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clareza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quanto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conteúdo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essencial</a:t>
            </a:r>
            <a:endParaRPr lang="en-US" sz="2600" b="1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omissões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ou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sinais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sutis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fragilidade</a:t>
            </a:r>
            <a:endParaRPr lang="en-US" sz="2600" b="1" dirty="0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algn="just">
              <a:lnSpc>
                <a:spcPts val="6058"/>
              </a:lnSpc>
            </a:pP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conselheiro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precisa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desenvolver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estratégias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para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organizar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interpretar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questionar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esses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materiais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atuando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com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autonomia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espírito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crítico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algn="just">
              <a:lnSpc>
                <a:spcPts val="6058"/>
              </a:lnSpc>
            </a:pPr>
            <a:endParaRPr lang="en-US" sz="26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Lidando com Documentos Técnicos e Fragmentados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49282"/>
            <a:ext cx="13021465" cy="4484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05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não deve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depender da interpretação da unidade gestora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Seu papel é: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Registrar formalmente questionamentos e recomendações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Analisar os dados com independência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Atuar de forma técnica, crítica e propositiva</a:t>
            </a:r>
          </a:p>
          <a:p>
            <a:pPr algn="just">
              <a:lnSpc>
                <a:spcPts val="605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Essa postura transforma o Conselho Fiscal 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parte ativa da governança e reforça o controle institucional do RPPS.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1035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259633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Postura Ativa e Registro das Recomendações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4011676"/>
            <a:ext cx="13021465" cy="5246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05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Para que o Conselho Fiscal atue com eficiência,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recebimento regular e organizado dos documentos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é essencial. Sem isso, o trabalho se torna: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improvisado e superficial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 prazos apertados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sem base técnica sólida</a:t>
            </a:r>
          </a:p>
          <a:p>
            <a:pPr algn="just">
              <a:lnSpc>
                <a:spcPts val="605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gestão documental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é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responsabilidade estratégica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que exige método e previsão.</a:t>
            </a:r>
          </a:p>
          <a:p>
            <a:pPr algn="just">
              <a:lnSpc>
                <a:spcPts val="6058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1797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1047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Organização do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: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Fundamento</a:t>
            </a: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Atuação</a:t>
            </a:r>
            <a:endParaRPr lang="en-US" sz="3000" b="1" dirty="0">
              <a:solidFill>
                <a:srgbClr val="000000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15957"/>
            <a:ext cx="13021465" cy="6018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8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 base na legislação local ou no regimento interno, o Conselho deve definir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quais documentos receber e com que frequência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Entre os principais:</a:t>
            </a:r>
          </a:p>
          <a:p>
            <a:pPr marL="561341" lvl="1" indent="-280670" algn="just">
              <a:lnSpc>
                <a:spcPts val="538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Balancetes mensais</a:t>
            </a:r>
          </a:p>
          <a:p>
            <a:pPr marL="561341" lvl="1" indent="-280670" algn="just">
              <a:lnSpc>
                <a:spcPts val="538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Execução orçamentária consolidada</a:t>
            </a:r>
          </a:p>
          <a:p>
            <a:pPr marL="561341" lvl="1" indent="-280670" algn="just">
              <a:lnSpc>
                <a:spcPts val="538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Demonstrativos contábeis e financeiros</a:t>
            </a:r>
          </a:p>
          <a:p>
            <a:pPr marL="561341" lvl="1" indent="-280670" algn="just">
              <a:lnSpc>
                <a:spcPts val="538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DRAA e plano de custeio</a:t>
            </a:r>
          </a:p>
          <a:p>
            <a:pPr marL="561341" lvl="1" indent="-280670" algn="just">
              <a:lnSpc>
                <a:spcPts val="538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Relatórios de investimentos e política de alocação</a:t>
            </a:r>
          </a:p>
          <a:p>
            <a:pPr marL="561341" lvl="1" indent="-280670" algn="just">
              <a:lnSpc>
                <a:spcPts val="538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Relatórios de auditoria interna e externa</a:t>
            </a:r>
          </a:p>
          <a:p>
            <a:pPr marL="561341" lvl="1" indent="-280670" algn="just">
              <a:lnSpc>
                <a:spcPts val="538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Notas explicativas e memoriais descritivos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1035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 que Devem Ser Recebidos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716433"/>
            <a:ext cx="13021465" cy="4591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18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RPPS administra recursos públicos com um destino sensível: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garantir o pagamento de aposentadorias e pensões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algn="just">
              <a:lnSpc>
                <a:spcPts val="618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Por isso, precisa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mecanismos de controle robustos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que previnam desvios, ineficiências e decisões de gestão que comprometam a sustentabilidade do sistema. O controle interno, nesse cenário,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é apenas uma exigência normativa, mas uma necessidade de governança e proteção institucional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636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8051302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 Lógica do Controle Interno no RPPS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entrega dos documentos deve seguir um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cronograma definido previamente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que: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Permita análise antes das reuniões ordinárias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Evite acúmulo ou atrasos de última hora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Seja formalmente respeitado pela unidade gestora</a:t>
            </a:r>
          </a:p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deve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cobrar formalmente o cumprimento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 calendário 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registrar falhas de envio.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0273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Cronograma e Compromissos de Entrega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deve manter um sistema interno de arquivamento com: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Pastas físicas ou digitais separadas por exercício e tipo de documento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Versões assinadas e versões de trabalho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Facilidade de consulta e histórico comparativo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Suporte para elaboração de pareceres e auditorias externas</a:t>
            </a:r>
          </a:p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Uma estrutura organizada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fortalece a memória institucional e a transparência do controle.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0273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Organização Interna dos </a:t>
            </a:r>
            <a:r>
              <a:rPr lang="en-US" sz="3000" b="1" dirty="0" err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endParaRPr lang="en-US" sz="3000" b="1" dirty="0">
              <a:solidFill>
                <a:srgbClr val="000000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Cada entrega deve ser registrada com: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Protocolo de recebimento (data, lista e responsável)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Controle de versões e comprovante de entrega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Sistema de rastreabilidade documental</a:t>
            </a:r>
          </a:p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Esse cuidado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protege o Conselho contra questionamentos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reforça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legitimidade de sua atuação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Desorganização não é detalhe: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é risco institucional.</a:t>
            </a:r>
          </a:p>
          <a:p>
            <a:pPr algn="just">
              <a:lnSpc>
                <a:spcPts val="6500"/>
              </a:lnSpc>
            </a:pPr>
            <a:endParaRPr lang="en-US" sz="2600" b="1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Protocolo Formal e Rastreabilidade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77857"/>
            <a:ext cx="13021465" cy="571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Receber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documentos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balancetes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DRAA 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relatórios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investimentos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faz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parte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rotina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Conselho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Fiscal. No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entanto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ler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é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suficiente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é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necessário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interpretar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,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questionar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correlacionar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dados,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compreendendo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o que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eles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revelam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ocultam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ou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exigem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manifestação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formal.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Balancetes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mensais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visão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contábil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movimentação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RPPS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DRAA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diagnóstico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sustentabilidade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atuarial</a:t>
            </a:r>
            <a:endParaRPr lang="en-US" sz="26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Relatórios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de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investimentos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análise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aplicação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dos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recursos</a:t>
            </a:r>
            <a:endParaRPr lang="en-US" sz="26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Notas</a:t>
            </a:r>
            <a:r>
              <a:rPr lang="en-US" sz="2600" b="1" dirty="0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explicativas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suporte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qualitativo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à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compreensão</a:t>
            </a:r>
            <a:r>
              <a:rPr lang="en-US" sz="26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dos </a:t>
            </a:r>
            <a:r>
              <a:rPr lang="en-US" sz="2600" dirty="0" err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números</a:t>
            </a:r>
            <a:endParaRPr lang="en-US" sz="26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 Crítica e Postura Técnica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77857"/>
            <a:ext cx="13021465" cy="571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Os balancetes mostram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movimentação contábil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mensal do RPPS. Para o Conselho, é essencial ir além da leitura superficial: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Checar compatibilidade com o plano de custeio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Observar atrasos nos repasses do ente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Identificar variações anormais em despesas administrativas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Detectar saldos bancários que não batem com extratos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Evitar registros em contas inadequadas ou inconsistências recorrentes</a:t>
            </a:r>
          </a:p>
          <a:p>
            <a:pPr algn="just">
              <a:lnSpc>
                <a:spcPts val="5720"/>
              </a:lnSpc>
            </a:pPr>
            <a:endParaRPr lang="en-US" sz="2600" b="1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Análise Crítica dos Balancetes Mensais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77857"/>
            <a:ext cx="13021465" cy="571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Demonstrativo de Resultado da Avaliação Atuarial (DRAA) é o principal indicador do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equilíbrio futuro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RPPS. Deve ser analisado com atenção e criticidade: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Verificar existência de déficit ou superávit atuarial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Conferir se o plano de equacionamento está em execução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Analisar coerência dos parâmetros atuariais adotados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Questionar mudanças bruscas sem justificativa técnica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Cobrar explicações sobre lacunas ou omissões no demonstrativo</a:t>
            </a:r>
          </a:p>
          <a:p>
            <a:pPr algn="just">
              <a:lnSpc>
                <a:spcPts val="5720"/>
              </a:lnSpc>
            </a:pPr>
            <a:endParaRPr lang="en-US" sz="2600" b="1">
              <a:solidFill>
                <a:srgbClr val="000000"/>
              </a:solidFill>
              <a:latin typeface="Roboto Bold"/>
              <a:ea typeface="Roboto Bold"/>
              <a:cs typeface="Roboto Bold"/>
              <a:sym typeface="Roboto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0273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DRAA: Sustentabilidade Atuarial em Foco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30232"/>
            <a:ext cx="13021465" cy="5439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26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Esses relatórios revelam como os recursos estão sendo aplicados. O Conselho deve avaliar se a gestão de investimentos está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alinhada à política e ao perfil do RPPS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</a:p>
          <a:p>
            <a:pPr marL="561341" lvl="1" indent="-280670" algn="just">
              <a:lnSpc>
                <a:spcPts val="62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Analisar rentabilidade e composição da carteira</a:t>
            </a:r>
          </a:p>
          <a:p>
            <a:pPr marL="561341" lvl="1" indent="-280670" algn="just">
              <a:lnSpc>
                <a:spcPts val="62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Detectar concentração excessiva em ativos específicos</a:t>
            </a:r>
          </a:p>
          <a:p>
            <a:pPr marL="561341" lvl="1" indent="-280670" algn="just">
              <a:lnSpc>
                <a:spcPts val="62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Observar exposição indevida a riscos ou descumprimento da política vigente</a:t>
            </a:r>
          </a:p>
          <a:p>
            <a:pPr marL="561341" lvl="1" indent="-280670" algn="just">
              <a:lnSpc>
                <a:spcPts val="62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Verificar se há liquidez adequada para os compromissos do regime</a:t>
            </a:r>
          </a:p>
          <a:p>
            <a:pPr marL="561341" lvl="1" indent="-280670" algn="just">
              <a:lnSpc>
                <a:spcPts val="62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Apontar eventuais desenquadramentos ou falhas de gestão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Relatórios de Investimentos: Análise Estratégica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30232"/>
            <a:ext cx="13021465" cy="5439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26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 notas explicativas são indispensáveis para compreender os números. Quando ausentes ou vagas, dificultam o trabalho do Conselho.</a:t>
            </a:r>
          </a:p>
          <a:p>
            <a:pPr marL="561341" lvl="1" indent="-280670" algn="just">
              <a:lnSpc>
                <a:spcPts val="62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Devem esclarecer variações patrimoniais e ajustes contábeis</a:t>
            </a:r>
          </a:p>
          <a:p>
            <a:pPr marL="561341" lvl="1" indent="-280670" algn="just">
              <a:lnSpc>
                <a:spcPts val="62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Ajudam a entender mudanças de critério ou situações excepcionais</a:t>
            </a:r>
          </a:p>
          <a:p>
            <a:pPr marL="561341" lvl="1" indent="-280670" algn="just">
              <a:lnSpc>
                <a:spcPts val="62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Análises isoladas comprometem a fiscalização</a:t>
            </a:r>
          </a:p>
          <a:p>
            <a:pPr marL="561341" lvl="1" indent="-280670" algn="just">
              <a:lnSpc>
                <a:spcPts val="62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 análise integrada dos documentos fortalece a legitimidade do Conselho</a:t>
            </a:r>
          </a:p>
          <a:p>
            <a:pPr marL="561341" lvl="1" indent="-280670" algn="just">
              <a:lnSpc>
                <a:spcPts val="62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Cabe ao conselheiro costurar as informações e atuar com visão sistêmica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0273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Notas Explicativas e Análise Integrada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77857"/>
            <a:ext cx="13021465" cy="5711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72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Mais do que analisar documentos, o Conselho Fiscal deve saber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enxergar os sinais de alerta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O valor da atuação está em identificar inconsistências, fragilidades e riscos antes que se tornem problemas concretos. Isso exige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crítica, olhar técnico e foco na prevenção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Inconsistências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dados conflitantes entre documentos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Fragilidades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falhas estruturais ou operacionais recorrentes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Riscos potenciais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sinais de desequilíbrio ou vulnerabilidade futura</a:t>
            </a:r>
          </a:p>
          <a:p>
            <a:pPr marL="561341" lvl="1" indent="-280670" algn="just">
              <a:lnSpc>
                <a:spcPts val="5772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institucional desconfiada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questionar, investigar, registrar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Para Além da Leitura: Uma Atuação Técnica e Preventiva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20707"/>
            <a:ext cx="13021465" cy="5565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9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Inconsistências surgem quando há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desalinhamento entre informações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que deveriam ser coerentes. Devem ser tratadas com seriedade e levadas à gestão para esclarecimento.</a:t>
            </a:r>
          </a:p>
          <a:p>
            <a:pPr marL="561341" lvl="1" indent="-280670" algn="just">
              <a:lnSpc>
                <a:spcPts val="639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Saldos bancários diferentes entre balancete e extrato bancário</a:t>
            </a:r>
          </a:p>
          <a:p>
            <a:pPr marL="561341" lvl="1" indent="-280670" algn="just">
              <a:lnSpc>
                <a:spcPts val="639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Mudanças patrimoniais sem justificativa nas notas explicativas</a:t>
            </a:r>
          </a:p>
          <a:p>
            <a:pPr marL="561341" lvl="1" indent="-280670" algn="just">
              <a:lnSpc>
                <a:spcPts val="639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Informações de investimentos que divergem entre relatórios</a:t>
            </a:r>
          </a:p>
          <a:p>
            <a:pPr marL="561341" lvl="1" indent="-280670" algn="just">
              <a:lnSpc>
                <a:spcPts val="639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Indicadores não explicados ou omissões em documentos oficiais</a:t>
            </a:r>
          </a:p>
          <a:p>
            <a:pPr marL="561341" lvl="1" indent="-280670" algn="just">
              <a:lnSpc>
                <a:spcPts val="639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Conselho deve formalizar dúvidas e cobrar esclarecimentos técnicos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0273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Inconsistências: Quando os Dados não se Confirmam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396882"/>
            <a:ext cx="13021465" cy="5939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92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 RPPS, a lógica do controle interno parte do princípio de que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nenhum agente ou colegiado atua isoladamente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Todas as ações devem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acompanhadas, verificadas e validadas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por diferentes instâncias, com funções bem definidas. Nesse contexto,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Conselho Fiscal atua como órgão técnico e autônomo,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garantindo que as decisões da gestão estejam em conformidade com: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 legislação vigente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os princípios da administração pública</a:t>
            </a:r>
          </a:p>
          <a:p>
            <a:pPr marL="561341" lvl="1" indent="-280670" algn="just">
              <a:lnSpc>
                <a:spcPts val="592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os interesses coletivos dos servidores e seus dependentes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636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Controle Compartilhado e o Papel do Conselho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20707"/>
            <a:ext cx="13021465" cy="5565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9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As fragilidades são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problemas recorrentes ou estruturais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que afetam a qualidade da informação e o controle do RPPS. Ignorá-las é abrir espaço para desvios e ineficiência.</a:t>
            </a:r>
          </a:p>
          <a:p>
            <a:pPr marL="561341" lvl="1" indent="-280670" algn="just">
              <a:lnSpc>
                <a:spcPts val="639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Atrasos frequentes na entrega de documentos obrigatórios</a:t>
            </a:r>
          </a:p>
          <a:p>
            <a:pPr marL="561341" lvl="1" indent="-280670" algn="just">
              <a:lnSpc>
                <a:spcPts val="639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Ausência de notas explicativas em balancetes mensais</a:t>
            </a:r>
          </a:p>
          <a:p>
            <a:pPr marL="561341" lvl="1" indent="-280670" algn="just">
              <a:lnSpc>
                <a:spcPts val="639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Execução orçamentária mal consolidada ou incompleta</a:t>
            </a:r>
          </a:p>
          <a:p>
            <a:pPr marL="561341" lvl="1" indent="-280670" algn="just">
              <a:lnSpc>
                <a:spcPts val="639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Pareceres técnicos frágeis ou mal elaborados pela gestão</a:t>
            </a:r>
          </a:p>
          <a:p>
            <a:pPr marL="561341" lvl="1" indent="-280670" algn="just">
              <a:lnSpc>
                <a:spcPts val="639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Desorganização que compromete o controle e a transparência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0273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Fragilidades na Gestão: Sinais de Alerta Estrutural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49282"/>
            <a:ext cx="13021465" cy="6008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05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Os riscos não surgem do nada. Eles são precedidos por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sinais sutis, mas recorrentes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Cabe ao Conselho detectar esses indícios e atuar antes que o dano ocorra.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Rentabilidade em queda constante nos investimentos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Inércia na execução do plano de equacionamento atuarial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Desalinhamento entre liquidez da carteira e compromissos do RPPS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Mudanças frequentes nos parâmetros atuariais sem base técnica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Concentração de ativos com alto risco ou baixa liquidez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Conselho deve registrar, recomendar e acompanhar providências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Riscos Potenciais: Agir Antes da Crise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49282"/>
            <a:ext cx="13021465" cy="6008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05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parecer do Conselho Fiscal é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manifestação oficial da análise técnica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realizada. Ele representa um instrumento de controle, transparência e apoio à decisão no RPPS. Emiti-lo com clareza e fundamento é parte essencial da responsabilidade do conselheiro.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é ato simbólico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o parecer deve conter posicionamento claro e útil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Instrumento de governança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dá base para decisões e registros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Prova de responsabilidade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documenta a atuação técnica do Conselho</a:t>
            </a:r>
          </a:p>
          <a:p>
            <a:pPr marL="561341" lvl="1" indent="-280670" algn="just">
              <a:lnSpc>
                <a:spcPts val="605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Forma de se posicionar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expressa aprovação, ressalvas, reprovação ou recomendação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09511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O Papel do Parecer: Muito Além da Formalidade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654057"/>
            <a:ext cx="13021465" cy="6233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66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Para garantir legitimidade e eficácia, o parecer deve ser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claro, objetivo e coerente com os documentos analisados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evitando generalidades e sendo respaldado por fundamentos legais ou técnicos.</a:t>
            </a:r>
          </a:p>
          <a:p>
            <a:pPr marL="561341" lvl="1" indent="-280670" algn="just">
              <a:lnSpc>
                <a:spcPts val="49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Referência objetiva ao documento analisado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nome, período e contexto</a:t>
            </a:r>
          </a:p>
          <a:p>
            <a:pPr marL="561341" lvl="1" indent="-280670" algn="just">
              <a:lnSpc>
                <a:spcPts val="49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Síntese técnica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destaques de validações, inconsistências, riscos ou fragilidades</a:t>
            </a:r>
          </a:p>
          <a:p>
            <a:pPr marL="561341" lvl="1" indent="-280670" algn="just">
              <a:lnSpc>
                <a:spcPts val="49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Evitar termos vagos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usar linguagem precisa e técnica</a:t>
            </a:r>
          </a:p>
          <a:p>
            <a:pPr marL="561341" lvl="1" indent="-280670" algn="just">
              <a:lnSpc>
                <a:spcPts val="49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Citar base normativa ou técnica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leis, portarias ou boas práticas contábeis</a:t>
            </a:r>
          </a:p>
          <a:p>
            <a:pPr marL="561341" lvl="1" indent="-280670" algn="just">
              <a:lnSpc>
                <a:spcPts val="4966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Manifestação final clara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aprovação, aprovação com ressalvas, reprovação ou diligência</a:t>
            </a:r>
          </a:p>
          <a:p>
            <a:pPr algn="just">
              <a:lnSpc>
                <a:spcPts val="4966"/>
              </a:lnSpc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0273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Como Estruturar um Parecer Técnico e Confiável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77857"/>
            <a:ext cx="13021465" cy="571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2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parecer precisa ser tratado com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seriedade de um ato institucional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incluindo o registro da deliberação, a assinatura dos conselheiros e eventual voto divergente. Esse cuidado reforça a legitimidade do colegiado.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Assinatura de todos os conselheiros presentes na reunião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Registro formal em ata da decisão tomada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Votos divergentes devem constar por escrito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Pareceres genéricos ou copiados fragilizam a atuação do Conselho</a:t>
            </a:r>
          </a:p>
          <a:p>
            <a:pPr marL="561341" lvl="1" indent="-280670" algn="just">
              <a:lnSpc>
                <a:spcPts val="572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Fundamentação bem feita protege o conselheiro e fortalece o RPPS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0273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Fluxo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Documentos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Leitura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Crítica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das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Informações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Responsabilidade, Assinatura e Registro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94297" y="4584001"/>
            <a:ext cx="18382297" cy="5744468"/>
          </a:xfrm>
          <a:custGeom>
            <a:avLst/>
            <a:gdLst/>
            <a:ahLst/>
            <a:cxnLst/>
            <a:rect l="l" t="t" r="r" b="b"/>
            <a:pathLst>
              <a:path w="18382297" h="5744468">
                <a:moveTo>
                  <a:pt x="0" y="0"/>
                </a:moveTo>
                <a:lnTo>
                  <a:pt x="18382297" y="0"/>
                </a:lnTo>
                <a:lnTo>
                  <a:pt x="18382297" y="5744468"/>
                </a:lnTo>
                <a:lnTo>
                  <a:pt x="0" y="57444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3537702" y="3600450"/>
            <a:ext cx="11212596" cy="154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 com os Demais Órgãos do RPPS e a Unidade Gestora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298444"/>
            <a:ext cx="13021465" cy="6251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2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Embora atue com autonomia, o Conselho Fiscal é parte de uma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estrutura maior de governança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dentro do RPPS. Sua atuação precisa considerar a dinâmica com os demais órgãos e respeitar os limites institucionais, sempre com foco na fiscalização técnica e responsável.</a:t>
            </a:r>
          </a:p>
          <a:p>
            <a:pPr marL="561341" lvl="1" indent="-280670" algn="just">
              <a:lnSpc>
                <a:spcPts val="452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Integração com o Conselho Administrativo, Comitê de Investimentos e unidade gestora</a:t>
            </a:r>
          </a:p>
          <a:p>
            <a:pPr marL="561341" lvl="1" indent="-280670" algn="just">
              <a:lnSpc>
                <a:spcPts val="452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Ações coordenadas, mas com preservação da autonomia funcional</a:t>
            </a:r>
          </a:p>
          <a:p>
            <a:pPr marL="561341" lvl="1" indent="-280670" algn="just">
              <a:lnSpc>
                <a:spcPts val="452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Fiscalização baseada em técnica, firmeza e respeito institucional</a:t>
            </a:r>
          </a:p>
          <a:p>
            <a:pPr marL="561341" lvl="1" indent="-280670" algn="just">
              <a:lnSpc>
                <a:spcPts val="452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Importância de registros formais e comunicação adequada entre instâncias</a:t>
            </a:r>
          </a:p>
          <a:p>
            <a:pPr marL="561341" lvl="1" indent="-280670" algn="just">
              <a:lnSpc>
                <a:spcPts val="452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Colaboração estratégica sem perder a independência</a:t>
            </a:r>
          </a:p>
          <a:p>
            <a:pPr marL="561341" lvl="1" indent="-280670" algn="just">
              <a:lnSpc>
                <a:spcPts val="452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Práticas que fortalecem a governança e reduzem riscos operacionais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 Fiscal e sua Inserção na Governança do RPPS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68332"/>
            <a:ext cx="13021465" cy="57906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824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Administrativo e o Conselho Fiscal são partes essenciais da governança do RPPS, com papéis diferentes, mas complementares. O primeiro toma decisões estratégicas; o segundo fiscaliza tecnicamente a execução e os efeitos dessas decisões.</a:t>
            </a:r>
          </a:p>
          <a:p>
            <a:pPr marL="561341" lvl="1" indent="-280670" algn="just">
              <a:lnSpc>
                <a:spcPts val="582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Conselho Administrativo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instância decisória, define políticas e diretrizes do regime</a:t>
            </a:r>
          </a:p>
          <a:p>
            <a:pPr marL="561341" lvl="1" indent="-280670" algn="just">
              <a:lnSpc>
                <a:spcPts val="5824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Conselho Fiscal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atua no controle técnico e na fiscalização da unidade gestora e do próprio Conselho Administrativo</a:t>
            </a:r>
          </a:p>
          <a:p>
            <a:pPr marL="561341" lvl="1" indent="-280670" algn="just">
              <a:lnSpc>
                <a:spcPts val="582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Cada um tem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atribuições próprias e bem definidas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27581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Estrutura Colegiada do RPPS: Funções Distintas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boa governança previdenciária exige equilíbrio funcional entre os conselhos. É necessário manter uma relação clara, respeitosa e que evite interferências indevidas.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Compartilhamento de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informações relevantes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sem sobreposição de papéis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Equilíbrio institucional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como base da governança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Reconhecimento dos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limites e competências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de cada conselho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Governança e Relação Institucional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Existem situações em que a interação entre os conselhos é necessária e natural. A colaboração, quando respeita os limites legais, fortalece a governança do RPPS.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Aprovação de balanços e prestações de contas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Revisão da política de investimentos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Acompanhamento da execução orçamentária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Monitoramento do plano de custeio e resultado atuarial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4" y="873701"/>
            <a:ext cx="12834316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Momentos de Convergência entre os Conselhos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802158"/>
            <a:ext cx="13021465" cy="52694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7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Ao contrário do que muitos imaginam, o Conselho Fiscal não exerce apenas papel consultivo.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Sua função é essencialmente fiscalizadora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foco em:</a:t>
            </a:r>
          </a:p>
          <a:p>
            <a:pPr marL="561341" lvl="1" indent="-280670" algn="just">
              <a:lnSpc>
                <a:spcPts val="527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legalidade e consistência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das informações financeiras e contábeis</a:t>
            </a:r>
          </a:p>
          <a:p>
            <a:pPr marL="561341" lvl="1" indent="-280670" algn="just">
              <a:lnSpc>
                <a:spcPts val="527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uso transparente, responsável e eficiente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dos recursos</a:t>
            </a:r>
          </a:p>
          <a:p>
            <a:pPr marL="561341" lvl="1" indent="-280670" algn="just">
              <a:lnSpc>
                <a:spcPts val="5278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prevenção de riscos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que possam comprometer a sustentabilidade do RPPS</a:t>
            </a:r>
          </a:p>
          <a:p>
            <a:pPr algn="just">
              <a:lnSpc>
                <a:spcPts val="5278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Sua atuação é ainda mais relevante diante da natureza pública e sensível dos recursos administrados, cuja má gestão pode afetar diretamente o presente e o futuro de servidores, aposentados e pensionistas.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9820" y="873701"/>
            <a:ext cx="1163697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Introdução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e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Fundamentação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Conselho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Fiscal no RPPS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987330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Natureza Fiscalizadora e Deliberativa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É essencial que os conselhos não ultrapassem seus papéis institucionais. Cada um contribui com sua especialidade: o Administrativo decide, o Fiscal analisa e fiscaliza.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Conselho Administrativo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não avalia tecnicamente relatórios contábeis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Conselho Fiscal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não aprova políticas, mas emite parecer sobre sua execução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Complementaridade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sem interferência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Limites e Atribuições de Cada Conselho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parecer do Conselho Fiscal é prévio e técnico, mas não vincula as decisões do Conselho Administrativo, que pode deliberar em sentido diverso — com responsabilidade assumida e motivação clara.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Parecer prévio e não vinculante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Divergências devem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registradas formalmente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autonomia de cada instância deve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respeitada e preservada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Parecer do Conselho Fiscal e Divergências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conjunta só é legítima quando ocorre com ética, clareza de papéis e preservação das competências de cada conselho. O diálogo deve ser institucional e propositivo.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Reuniões conjuntas são possíveis, desde que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respeitem as competências específicas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Relacionamento deve se basear em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ética, transparência e legalidade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cooperação fortalece 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RPPS e a confiança institucional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Ética, Transparência e Reuniões Conjuntas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Compreender seu papel no sistema permite ao Conselho Fiscal atuar com equilíbrio: fiscalizando com firmeza, mas sem invadir a esfera decisória. Essa atuação técnica e responsável é essencial para prevenir riscos.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Controle sem interferência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Colaboração sem subordinação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Fiscalização preventiva 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alinhada ao interesse público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Papel do Conselho Fiscal na Engrenagem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No RPPS, 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independência funcional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do Conselho Fiscal é essencial para garantir fiscalização técnica, imparcial e isenta. Porém,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autonomia não significa isolamento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deve atuar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liberdade de julgamento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autonomia técnica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Deve manter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distância crítica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mas sem criar oposição sistemática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desafio é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autônomo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integrado à governança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Independência Funcional do Conselho Fiscal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governança do RPPS é formada por órgãos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funções diferentes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que se complementam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Entender esse arranjo é chave para atuar com equilíbrio.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Conselho Fiscal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fiscaliza e aponta riscos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Conselho Administrativo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delibera e aprova diretrizes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Comitê de Investimentos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assessora tecnicamente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Unidade Gestora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executa as políticas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Integração não anula a independência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mas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exige diálogo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respeito institucional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Governança Integrada: Estrutura Complementar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6457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 atuação independente do Conselho Fiscal deve ser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técnica, embasada e respeitosa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 É preciso firmeza sem confronto.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Análise crítica de documentos e dados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Pareceres objetivos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sem viés político ou pressões externas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Apontamento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riscos, inconsistências ou fragilidades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Uso 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linguagem institucional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com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registro formal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das manifestações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Evitar personalismo ou enfrentamento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: o foco deve ser técnico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endParaRPr lang="en-US" sz="26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Como se expressa a independência funcional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conselheiro fiscal precisa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entender seus limites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mas também saber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como contribuir com responsabilidade e maturidade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Dialogar com outros órgãos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mantendo sua autonomia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Participar de reuniões conjuntas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quando pertinente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Acompanhar decisões 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relevantes para a sustentabilidade do RPPS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Não compete aprovar políticas ou executar orçamento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Mas pode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recomendar, fiscalizar e registrar apontamentos formais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 papel do conselheiro fiscal na governança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5638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Exercer bem a independência funcional significa ter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postura madura e comprometida com o RPPS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sem se isolar ou agir com rigidez excessiva.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Vigilância sem intransigência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Técnica sem arrogância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Autonomia sem isolamento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Fiscal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reforça a legitimidade e confiança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no regime quando atua com equilíbrio, ética e espírito público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Equilíbrio entre autonomia e integração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65530" y="544903"/>
            <a:ext cx="3300123" cy="2009481"/>
          </a:xfrm>
          <a:custGeom>
            <a:avLst/>
            <a:gdLst/>
            <a:ahLst/>
            <a:cxnLst/>
            <a:rect l="l" t="t" r="r" b="b"/>
            <a:pathLst>
              <a:path w="3300123" h="2009481">
                <a:moveTo>
                  <a:pt x="0" y="0"/>
                </a:moveTo>
                <a:lnTo>
                  <a:pt x="3300124" y="0"/>
                </a:lnTo>
                <a:lnTo>
                  <a:pt x="3300124" y="2009481"/>
                </a:lnTo>
                <a:lnTo>
                  <a:pt x="0" y="20094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769258"/>
            <a:ext cx="13695609" cy="780386"/>
            <a:chOff x="0" y="0"/>
            <a:chExt cx="3607074" cy="205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07074" cy="205534"/>
            </a:xfrm>
            <a:custGeom>
              <a:avLst/>
              <a:gdLst/>
              <a:ahLst/>
              <a:cxnLst/>
              <a:rect l="l" t="t" r="r" b="b"/>
              <a:pathLst>
                <a:path w="3607074" h="205534">
                  <a:moveTo>
                    <a:pt x="0" y="0"/>
                  </a:moveTo>
                  <a:lnTo>
                    <a:pt x="3607074" y="0"/>
                  </a:lnTo>
                  <a:lnTo>
                    <a:pt x="3607074" y="205534"/>
                  </a:lnTo>
                  <a:lnTo>
                    <a:pt x="0" y="205534"/>
                  </a:lnTo>
                  <a:close/>
                </a:path>
              </a:pathLst>
            </a:custGeom>
            <a:solidFill>
              <a:srgbClr val="6E292A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607074" cy="2531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565903" y="-178653"/>
            <a:ext cx="8403371" cy="11204495"/>
          </a:xfrm>
          <a:custGeom>
            <a:avLst/>
            <a:gdLst/>
            <a:ahLst/>
            <a:cxnLst/>
            <a:rect l="l" t="t" r="r" b="b"/>
            <a:pathLst>
              <a:path w="8403371" h="11204495">
                <a:moveTo>
                  <a:pt x="0" y="0"/>
                </a:moveTo>
                <a:lnTo>
                  <a:pt x="8403371" y="0"/>
                </a:lnTo>
                <a:lnTo>
                  <a:pt x="8403371" y="11204495"/>
                </a:lnTo>
                <a:lnTo>
                  <a:pt x="0" y="112044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59821" y="3501657"/>
            <a:ext cx="13021465" cy="399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500"/>
              </a:lnSpc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O Conselho Fiscal tem uma função essencial no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controle preventivo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atuando antes que os erros ocorram e evitando danos ao equilíbrio do RPPS.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antecipando riscos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não apenas apontando erros passados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Ajuda a evitar 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decisões equivocadas com impacto financeiro ou atuarial</a:t>
            </a:r>
          </a:p>
          <a:p>
            <a:pPr marL="561341" lvl="1" indent="-280670" algn="just">
              <a:lnSpc>
                <a:spcPts val="6500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Atua como</a:t>
            </a:r>
            <a:r>
              <a:rPr lang="en-US" sz="2600" b="1">
                <a:solidFill>
                  <a:srgbClr val="000000"/>
                </a:solidFill>
                <a:latin typeface="Roboto Bold"/>
                <a:ea typeface="Roboto Bold"/>
                <a:cs typeface="Roboto Bold"/>
                <a:sym typeface="Roboto Bold"/>
              </a:rPr>
              <a:t> linha de defesa técnica</a:t>
            </a:r>
            <a:r>
              <a:rPr lang="en-US" sz="26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, protegendo o patrimônio do regime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3083" y="873701"/>
            <a:ext cx="12912819" cy="5143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Articulação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com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Demais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Órgãos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do RPPS e a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Unidade</a:t>
            </a:r>
            <a:r>
              <a:rPr lang="en-US" sz="3000" b="1" dirty="0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 </a:t>
            </a:r>
            <a:r>
              <a:rPr lang="en-US" sz="3000" b="1" dirty="0" err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Gestora</a:t>
            </a:r>
            <a:endParaRPr lang="en-US" sz="3000" b="1" dirty="0">
              <a:solidFill>
                <a:srgbClr val="FFFFFF"/>
              </a:solidFill>
              <a:latin typeface="Montserrat Semi-Bold"/>
              <a:ea typeface="Montserrat Semi-Bold"/>
              <a:cs typeface="Montserrat Semi-Bold"/>
              <a:sym typeface="Montserrat Semi-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821" y="2497234"/>
            <a:ext cx="12324129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Controle Preventivo: Um Papel Estratégico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15811</Words>
  <Application>Microsoft Office PowerPoint</Application>
  <PresentationFormat>Personalizar</PresentationFormat>
  <Paragraphs>1355</Paragraphs>
  <Slides>206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206</vt:i4>
      </vt:variant>
    </vt:vector>
  </HeadingPairs>
  <TitlesOfParts>
    <vt:vector size="212" baseType="lpstr">
      <vt:lpstr>Roboto</vt:lpstr>
      <vt:lpstr>Montserrat Semi-Bold</vt:lpstr>
      <vt:lpstr>Arial</vt:lpstr>
      <vt:lpstr>Calibri</vt:lpstr>
      <vt:lpstr>Roboto Bold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Manoel Junior</dc:creator>
  <cp:lastModifiedBy>Manoel Junior</cp:lastModifiedBy>
  <cp:revision>5</cp:revision>
  <dcterms:created xsi:type="dcterms:W3CDTF">2006-08-16T00:00:00Z</dcterms:created>
  <dcterms:modified xsi:type="dcterms:W3CDTF">2025-08-03T17:49:25Z</dcterms:modified>
  <dc:identifier>DAGtKsaQoII</dc:identifier>
</cp:coreProperties>
</file>